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6"/>
  </p:notesMasterIdLst>
  <p:sldIdLst>
    <p:sldId id="3228" r:id="rId5"/>
    <p:sldId id="3386" r:id="rId7"/>
    <p:sldId id="3388" r:id="rId8"/>
    <p:sldId id="3389" r:id="rId9"/>
    <p:sldId id="3336" r:id="rId10"/>
    <p:sldId id="3332" r:id="rId11"/>
    <p:sldId id="3379" r:id="rId12"/>
    <p:sldId id="3380" r:id="rId13"/>
    <p:sldId id="3357" r:id="rId14"/>
    <p:sldId id="3381" r:id="rId15"/>
    <p:sldId id="3358" r:id="rId16"/>
    <p:sldId id="3360" r:id="rId17"/>
    <p:sldId id="3361" r:id="rId18"/>
    <p:sldId id="3362" r:id="rId19"/>
    <p:sldId id="3363" r:id="rId20"/>
    <p:sldId id="3365" r:id="rId21"/>
    <p:sldId id="3385" r:id="rId22"/>
    <p:sldId id="3366" r:id="rId23"/>
    <p:sldId id="3367" r:id="rId24"/>
    <p:sldId id="3368" r:id="rId25"/>
    <p:sldId id="3369" r:id="rId26"/>
    <p:sldId id="3370" r:id="rId27"/>
    <p:sldId id="3371" r:id="rId28"/>
    <p:sldId id="3372" r:id="rId29"/>
    <p:sldId id="3373" r:id="rId30"/>
    <p:sldId id="3374" r:id="rId31"/>
    <p:sldId id="3375" r:id="rId32"/>
    <p:sldId id="3377" r:id="rId33"/>
    <p:sldId id="3378" r:id="rId34"/>
    <p:sldId id="3384" r:id="rId35"/>
    <p:sldId id="323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299"/>
    <a:srgbClr val="1A78C3"/>
    <a:srgbClr val="1A78C2"/>
    <a:srgbClr val="1B6299"/>
    <a:srgbClr val="8609AD"/>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066"/>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预应力混凝土是为了弥补混凝土过早出现裂缝的现象</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错位导致误差</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tags" Target="../tags/tag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282440" y="3173730"/>
            <a:ext cx="7783830" cy="583565"/>
          </a:xfrm>
          <a:prstGeom prst="rect">
            <a:avLst/>
          </a:prstGeom>
          <a:noFill/>
        </p:spPr>
        <p:txBody>
          <a:bodyPr wrap="square" rtlCol="0">
            <a:spAutoFit/>
          </a:bodyPr>
          <a:lstStyle/>
          <a:p>
            <a:pPr algn="l" defTabSz="913765">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Medical Image-to-image Translation</a:t>
            </a:r>
            <a:endPar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4838065" y="5215890"/>
            <a:ext cx="3028950" cy="1311275"/>
            <a:chOff x="4825750" y="4890770"/>
            <a:chExt cx="3029188" cy="1192614"/>
          </a:xfrm>
        </p:grpSpPr>
        <p:sp>
          <p:nvSpPr>
            <p:cNvPr id="14" name="椭圆 13"/>
            <p:cNvSpPr/>
            <p:nvPr/>
          </p:nvSpPr>
          <p:spPr>
            <a:xfrm>
              <a:off x="4825750" y="5851669"/>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white"/>
                </a:solidFill>
                <a:latin typeface="Arial" panose="020B0604020202020204"/>
                <a:ea typeface="微软雅黑" panose="020B0503020204020204" pitchFamily="34" charset="-122"/>
              </a:endParaRPr>
            </a:p>
          </p:txBody>
        </p:sp>
        <p:sp>
          <p:nvSpPr>
            <p:cNvPr id="15" name="椭圆 14"/>
            <p:cNvSpPr/>
            <p:nvPr/>
          </p:nvSpPr>
          <p:spPr>
            <a:xfrm>
              <a:off x="7634655" y="5863220"/>
              <a:ext cx="220164" cy="220164"/>
            </a:xfrm>
            <a:prstGeom prst="ellipse">
              <a:avLst/>
            </a:prstGeom>
            <a:noFill/>
            <a:ln w="12700" cap="flat" cmpd="sng" algn="ctr">
              <a:solidFill>
                <a:srgbClr val="5C307D"/>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en-US" altLang="zh-CN" kern="0" dirty="0">
                  <a:solidFill>
                    <a:prstClr val="white"/>
                  </a:solidFill>
                  <a:latin typeface="Arial" panose="020B0604020202020204"/>
                  <a:ea typeface="微软雅黑" panose="020B0503020204020204" pitchFamily="34" charset="-122"/>
                </a:rPr>
                <a:t>  </a:t>
              </a:r>
              <a:endParaRPr lang="zh-CN" altLang="en-US" kern="0" dirty="0">
                <a:solidFill>
                  <a:prstClr val="white"/>
                </a:solidFill>
                <a:latin typeface="Arial" panose="020B0604020202020204"/>
                <a:ea typeface="微软雅黑" panose="020B0503020204020204" pitchFamily="34" charset="-122"/>
              </a:endParaRPr>
            </a:p>
          </p:txBody>
        </p:sp>
        <p:sp>
          <p:nvSpPr>
            <p:cNvPr id="16" name="文本占位符 56"/>
            <p:cNvSpPr txBox="1"/>
            <p:nvPr/>
          </p:nvSpPr>
          <p:spPr>
            <a:xfrm>
              <a:off x="5378243" y="4890770"/>
              <a:ext cx="1924201" cy="594863"/>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defRPr/>
              </a:pPr>
              <a:r>
                <a:rPr lang="zh-CN" altLang="en-US" dirty="0">
                  <a:solidFill>
                    <a:sysClr val="window" lastClr="FFFFFF"/>
                  </a:solidFill>
                  <a:latin typeface="Arial" panose="020B0604020202020204"/>
                  <a:ea typeface="微软雅黑" panose="020B0503020204020204" pitchFamily="34" charset="-122"/>
                </a:rPr>
                <a:t>汇报人：杨腾</a:t>
              </a:r>
              <a:endParaRPr lang="zh-CN" altLang="en-US" dirty="0">
                <a:solidFill>
                  <a:sysClr val="window" lastClr="FFFFFF"/>
                </a:solidFill>
                <a:latin typeface="Arial" panose="020B0604020202020204"/>
                <a:ea typeface="微软雅黑" panose="020B0503020204020204" pitchFamily="34" charset="-122"/>
              </a:endParaRPr>
            </a:p>
          </p:txBody>
        </p:sp>
        <p:sp>
          <p:nvSpPr>
            <p:cNvPr id="17" name="文本占位符 13"/>
            <p:cNvSpPr txBox="1"/>
            <p:nvPr/>
          </p:nvSpPr>
          <p:spPr>
            <a:xfrm>
              <a:off x="4825986" y="5555457"/>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solidFill>
                    <a:sysClr val="windowText" lastClr="000000"/>
                  </a:solidFill>
                  <a:latin typeface="Arial" panose="020B0604020202020204"/>
                  <a:ea typeface="微软雅黑" panose="020B0503020204020204" pitchFamily="34" charset="-122"/>
                </a:rPr>
                <a:t> 2022 / 4 / 7</a:t>
              </a:r>
              <a:endParaRPr lang="zh-CN" altLang="en-US" dirty="0">
                <a:solidFill>
                  <a:sysClr val="windowText" lastClr="000000"/>
                </a:solidFill>
                <a:latin typeface="Arial" panose="020B0604020202020204"/>
                <a:ea typeface="微软雅黑" panose="020B0503020204020204" pitchFamily="34" charset="-122"/>
              </a:endParaRPr>
            </a:p>
          </p:txBody>
        </p:sp>
      </p:grpSp>
    </p:spTree>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9</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014730" y="950595"/>
            <a:ext cx="10163175" cy="1952625"/>
          </a:xfrm>
          <a:prstGeom prst="rect">
            <a:avLst/>
          </a:prstGeom>
        </p:spPr>
      </p:pic>
      <p:pic>
        <p:nvPicPr>
          <p:cNvPr id="5" name="图片 4"/>
          <p:cNvPicPr>
            <a:picLocks noChangeAspect="1"/>
          </p:cNvPicPr>
          <p:nvPr/>
        </p:nvPicPr>
        <p:blipFill>
          <a:blip r:embed="rId3"/>
          <a:stretch>
            <a:fillRect/>
          </a:stretch>
        </p:blipFill>
        <p:spPr>
          <a:xfrm>
            <a:off x="3841750" y="2903220"/>
            <a:ext cx="4495800" cy="1257300"/>
          </a:xfrm>
          <a:prstGeom prst="rect">
            <a:avLst/>
          </a:prstGeom>
        </p:spPr>
      </p:pic>
      <p:pic>
        <p:nvPicPr>
          <p:cNvPr id="6" name="图片 5"/>
          <p:cNvPicPr>
            <a:picLocks noChangeAspect="1"/>
          </p:cNvPicPr>
          <p:nvPr/>
        </p:nvPicPr>
        <p:blipFill>
          <a:blip r:embed="rId4"/>
          <a:stretch>
            <a:fillRect/>
          </a:stretch>
        </p:blipFill>
        <p:spPr>
          <a:xfrm>
            <a:off x="1478915" y="4160520"/>
            <a:ext cx="9235440" cy="22586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CycleGAN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grpSp>
        <p:nvGrpSpPr>
          <p:cNvPr id="54" name="组合 53"/>
          <p:cNvGrpSpPr/>
          <p:nvPr/>
        </p:nvGrpSpPr>
        <p:grpSpPr>
          <a:xfrm>
            <a:off x="169470" y="21179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10</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12" name="图片 11"/>
          <p:cNvPicPr>
            <a:picLocks noChangeAspect="1"/>
          </p:cNvPicPr>
          <p:nvPr/>
        </p:nvPicPr>
        <p:blipFill>
          <a:blip r:embed="rId2"/>
          <a:stretch>
            <a:fillRect/>
          </a:stretch>
        </p:blipFill>
        <p:spPr>
          <a:xfrm>
            <a:off x="7809865" y="1167130"/>
            <a:ext cx="4172585" cy="3809365"/>
          </a:xfrm>
          <a:prstGeom prst="rect">
            <a:avLst/>
          </a:prstGeom>
        </p:spPr>
      </p:pic>
      <p:pic>
        <p:nvPicPr>
          <p:cNvPr id="14" name="图片 13"/>
          <p:cNvPicPr>
            <a:picLocks noChangeAspect="1"/>
          </p:cNvPicPr>
          <p:nvPr/>
        </p:nvPicPr>
        <p:blipFill>
          <a:blip r:embed="rId3"/>
          <a:stretch>
            <a:fillRect/>
          </a:stretch>
        </p:blipFill>
        <p:spPr>
          <a:xfrm>
            <a:off x="3846195" y="1167130"/>
            <a:ext cx="3963670" cy="4403725"/>
          </a:xfrm>
          <a:prstGeom prst="rect">
            <a:avLst/>
          </a:prstGeom>
        </p:spPr>
      </p:pic>
      <p:pic>
        <p:nvPicPr>
          <p:cNvPr id="15" name="图片 14"/>
          <p:cNvPicPr>
            <a:picLocks noChangeAspect="1"/>
          </p:cNvPicPr>
          <p:nvPr/>
        </p:nvPicPr>
        <p:blipFill>
          <a:blip r:embed="rId4"/>
          <a:stretch>
            <a:fillRect/>
          </a:stretch>
        </p:blipFill>
        <p:spPr>
          <a:xfrm>
            <a:off x="345440" y="1167130"/>
            <a:ext cx="3364865" cy="3964305"/>
          </a:xfrm>
          <a:prstGeom prst="rect">
            <a:avLst/>
          </a:prstGeom>
        </p:spPr>
      </p:pic>
      <p:sp>
        <p:nvSpPr>
          <p:cNvPr id="16" name="文本框 15"/>
          <p:cNvSpPr txBox="1"/>
          <p:nvPr/>
        </p:nvSpPr>
        <p:spPr>
          <a:xfrm>
            <a:off x="4513580" y="5803265"/>
            <a:ext cx="3054350" cy="368300"/>
          </a:xfrm>
          <a:prstGeom prst="rect">
            <a:avLst/>
          </a:prstGeom>
          <a:noFill/>
        </p:spPr>
        <p:txBody>
          <a:bodyPr wrap="none" rtlCol="0">
            <a:spAutoFit/>
          </a:bodyPr>
          <a:p>
            <a:r>
              <a:rPr lang="zh-CN" altLang="en-US"/>
              <a:t>最优得可以变回自己的</a:t>
            </a:r>
            <a:r>
              <a:rPr lang="en-US" altLang="zh-CN"/>
              <a:t>target</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615315" y="3550285"/>
            <a:ext cx="10962005" cy="1753235"/>
          </a:xfrm>
          <a:prstGeom prst="rect">
            <a:avLst/>
          </a:prstGeom>
          <a:noFill/>
        </p:spPr>
        <p:txBody>
          <a:bodyPr wrap="square" rtlCol="0">
            <a:spAutoFit/>
          </a:bodyPr>
          <a:p>
            <a:pPr algn="l"/>
            <a:r>
              <a:rPr lang="en-US" b="1"/>
              <a:t>Cycle-consistency</a:t>
            </a:r>
            <a:r>
              <a:rPr lang="zh-CN" altLang="en-US" b="1"/>
              <a:t>和</a:t>
            </a:r>
            <a:r>
              <a:rPr lang="en-US" altLang="zh-CN" b="1"/>
              <a:t>Pix2Pix</a:t>
            </a:r>
            <a:r>
              <a:rPr lang="zh-CN" altLang="en-US" b="1"/>
              <a:t>都存在问题</a:t>
            </a:r>
            <a:r>
              <a:rPr lang="zh-CN" altLang="en-US"/>
              <a:t>：</a:t>
            </a:r>
          </a:p>
          <a:p>
            <a:pPr algn="l"/>
            <a:r>
              <a:rPr b="1"/>
              <a:t>医学图像到图像的翻译</a:t>
            </a:r>
            <a:r>
              <a:rPr lang="zh-CN" b="1"/>
              <a:t>需要高的精度</a:t>
            </a:r>
            <a:r>
              <a:t>，不仅需要图像域之间的风格翻译，还需要特定图像对之间的翻译。最优解应该是唯一的。翻译后的图像应尽可能保持原始图像的解剖特征。</a:t>
            </a:r>
            <a:r>
              <a:rPr b="1"/>
              <a:t>Cycle-consistency 模式</a:t>
            </a:r>
            <a:r>
              <a:rPr lang="zh-CN" b="1"/>
              <a:t>并不能保证特定图像对之间的翻译</a:t>
            </a:r>
            <a:r>
              <a:rPr lang="zh-CN"/>
              <a:t>，可能产生多解，</a:t>
            </a:r>
            <a:r>
              <a:t>结果不准确。</a:t>
            </a:r>
          </a:p>
          <a:p>
            <a:pPr algn="l"/>
            <a:r>
              <a:rPr lang="en-US" b="1"/>
              <a:t>P</a:t>
            </a:r>
            <a:r>
              <a:rPr b="1"/>
              <a:t>ix2</a:t>
            </a:r>
            <a:r>
              <a:rPr lang="en-US" b="1"/>
              <a:t>P</a:t>
            </a:r>
            <a:r>
              <a:rPr b="1"/>
              <a:t>ix 模式也不理想</a:t>
            </a:r>
            <a:r>
              <a:t>。即使它</a:t>
            </a:r>
            <a:r>
              <a:rPr>
                <a:sym typeface="+mn-ea"/>
              </a:rPr>
              <a:t>最优解应该是唯一的</a:t>
            </a:r>
            <a:r>
              <a:t>，也很难满足要求对齐良好的配对图像的要求。</a:t>
            </a:r>
            <a:r>
              <a:rPr b="1"/>
              <a:t>对于未对齐的图像</a:t>
            </a:r>
            <a:r>
              <a:t>，</a:t>
            </a:r>
            <a:r>
              <a:rPr b="1"/>
              <a:t>错误会通过 Pix2Pix 模式传播</a:t>
            </a:r>
            <a:r>
              <a:t>，</a:t>
            </a:r>
            <a:r>
              <a:rPr b="1"/>
              <a:t>导致最终翻译的图像出现不合理的位移</a:t>
            </a:r>
            <a:r>
              <a:t>。</a:t>
            </a:r>
          </a:p>
        </p:txBody>
      </p:sp>
      <p:pic>
        <p:nvPicPr>
          <p:cNvPr id="5" name="图片 4"/>
          <p:cNvPicPr>
            <a:picLocks noChangeAspect="1"/>
          </p:cNvPicPr>
          <p:nvPr/>
        </p:nvPicPr>
        <p:blipFill>
          <a:blip r:embed="rId2"/>
          <a:stretch>
            <a:fillRect/>
          </a:stretch>
        </p:blipFill>
        <p:spPr>
          <a:xfrm>
            <a:off x="1012825" y="893445"/>
            <a:ext cx="10153650" cy="2524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1216660" y="4842510"/>
            <a:ext cx="9759315" cy="1476375"/>
          </a:xfrm>
          <a:prstGeom prst="rect">
            <a:avLst/>
          </a:prstGeom>
          <a:noFill/>
        </p:spPr>
        <p:txBody>
          <a:bodyPr wrap="none" rtlCol="0">
            <a:spAutoFit/>
          </a:bodyPr>
          <a:p>
            <a:pPr algn="l"/>
            <a:r>
              <a:rPr lang="en-US" altLang="zh-CN" b="1"/>
              <a:t>RegGAN</a:t>
            </a:r>
            <a:r>
              <a:rPr lang="zh-CN" b="1"/>
              <a:t>思想</a:t>
            </a:r>
            <a:r>
              <a:rPr lang="zh-CN"/>
              <a:t>：将未对齐的目标图像视为噪声标签，图像翻译任务变为带噪声标签的监督学习。</a:t>
            </a:r>
            <a:endParaRPr lang="zh-CN"/>
          </a:p>
          <a:p>
            <a:pPr algn="l"/>
            <a:r>
              <a:rPr lang="zh-CN"/>
              <a:t>论文的贡献：</a:t>
            </a:r>
            <a:endParaRPr lang="zh-CN"/>
          </a:p>
          <a:p>
            <a:pPr algn="l"/>
            <a:r>
              <a:rPr lang="en-US" altLang="zh-CN"/>
              <a:t>1</a:t>
            </a:r>
            <a:r>
              <a:rPr lang="zh-CN" altLang="en-US"/>
              <a:t>、从损失校正理论指明</a:t>
            </a:r>
            <a:r>
              <a:rPr lang="en-US" altLang="zh-CN"/>
              <a:t>RegGAN</a:t>
            </a:r>
            <a:r>
              <a:rPr lang="zh-CN" altLang="en-US"/>
              <a:t>的可行性，提出了</a:t>
            </a:r>
            <a:r>
              <a:rPr lang="en-US" altLang="zh-CN"/>
              <a:t>RegGAN</a:t>
            </a:r>
            <a:endParaRPr lang="zh-CN" altLang="en-US"/>
          </a:p>
          <a:p>
            <a:pPr algn="l"/>
            <a:r>
              <a:rPr lang="en-US" altLang="zh-CN"/>
              <a:t>2</a:t>
            </a:r>
            <a:r>
              <a:rPr lang="zh-CN" altLang="en-US"/>
              <a:t>、消除了对对齐良好的配对图像的要求，实验表明效果好于</a:t>
            </a:r>
            <a:r>
              <a:rPr lang="en-US" altLang="zh-CN"/>
              <a:t>pix2pix</a:t>
            </a:r>
            <a:r>
              <a:rPr lang="zh-CN" altLang="en-US"/>
              <a:t>和</a:t>
            </a:r>
            <a:r>
              <a:rPr lang="en-US" altLang="zh-CN"/>
              <a:t>Cycle-consistency</a:t>
            </a:r>
            <a:endParaRPr lang="en-US" altLang="zh-CN"/>
          </a:p>
          <a:p>
            <a:pPr algn="l"/>
            <a:r>
              <a:rPr lang="en-US" altLang="zh-CN"/>
              <a:t>3</a:t>
            </a:r>
            <a:r>
              <a:rPr lang="zh-CN" altLang="en-US"/>
              <a:t>、可以集成到别的方法中，参数更少，效果更好。</a:t>
            </a:r>
            <a:endParaRPr lang="zh-CN" altLang="en-US"/>
          </a:p>
        </p:txBody>
      </p:sp>
      <p:pic>
        <p:nvPicPr>
          <p:cNvPr id="6" name="图片 5"/>
          <p:cNvPicPr>
            <a:picLocks noChangeAspect="1"/>
          </p:cNvPicPr>
          <p:nvPr/>
        </p:nvPicPr>
        <p:blipFill>
          <a:blip r:embed="rId2"/>
          <a:stretch>
            <a:fillRect/>
          </a:stretch>
        </p:blipFill>
        <p:spPr>
          <a:xfrm>
            <a:off x="1991995" y="803910"/>
            <a:ext cx="8208010" cy="39668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Related Work</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1164590" y="5014595"/>
            <a:ext cx="9848850" cy="645160"/>
          </a:xfrm>
          <a:prstGeom prst="rect">
            <a:avLst/>
          </a:prstGeom>
          <a:noFill/>
        </p:spPr>
        <p:txBody>
          <a:bodyPr wrap="square" rtlCol="0">
            <a:spAutoFit/>
          </a:bodyPr>
          <a:p>
            <a:pPr algn="l"/>
            <a:r>
              <a:rPr lang="zh-CN"/>
              <a:t>现有的图像翻译任务有两个主要模式：</a:t>
            </a:r>
            <a:r>
              <a:rPr lang="en-US" altLang="zh-CN" b="1"/>
              <a:t>Pix2Pix</a:t>
            </a:r>
            <a:r>
              <a:rPr lang="zh-CN" altLang="en-US"/>
              <a:t>，需要配对数据和</a:t>
            </a:r>
            <a:r>
              <a:rPr lang="en-US" altLang="zh-CN" b="1"/>
              <a:t>Cycle-consistency</a:t>
            </a:r>
            <a:r>
              <a:rPr lang="en-US" altLang="zh-CN"/>
              <a:t>可能产生多个解，因此对扰动敏感，难以满足医学图像到图像转换任务的高精度要求</a:t>
            </a:r>
            <a:endParaRPr lang="en-US" altLang="zh-CN"/>
          </a:p>
        </p:txBody>
      </p:sp>
      <p:pic>
        <p:nvPicPr>
          <p:cNvPr id="6" name="图片 5"/>
          <p:cNvPicPr>
            <a:picLocks noChangeAspect="1"/>
          </p:cNvPicPr>
          <p:nvPr/>
        </p:nvPicPr>
        <p:blipFill>
          <a:blip r:embed="rId2"/>
          <a:stretch>
            <a:fillRect/>
          </a:stretch>
        </p:blipFill>
        <p:spPr>
          <a:xfrm>
            <a:off x="1231265" y="4029075"/>
            <a:ext cx="9716135" cy="854710"/>
          </a:xfrm>
          <a:prstGeom prst="rect">
            <a:avLst/>
          </a:prstGeom>
        </p:spPr>
      </p:pic>
      <p:pic>
        <p:nvPicPr>
          <p:cNvPr id="7" name="图片 6"/>
          <p:cNvPicPr>
            <a:picLocks noChangeAspect="1"/>
          </p:cNvPicPr>
          <p:nvPr/>
        </p:nvPicPr>
        <p:blipFill>
          <a:blip r:embed="rId3"/>
          <a:stretch>
            <a:fillRect/>
          </a:stretch>
        </p:blipFill>
        <p:spPr>
          <a:xfrm>
            <a:off x="1231900" y="803910"/>
            <a:ext cx="9715500" cy="33013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Related Work</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895350" y="3255645"/>
            <a:ext cx="10388600" cy="645160"/>
          </a:xfrm>
          <a:prstGeom prst="rect">
            <a:avLst/>
          </a:prstGeom>
          <a:noFill/>
        </p:spPr>
        <p:txBody>
          <a:bodyPr wrap="square" rtlCol="0">
            <a:spAutoFit/>
          </a:bodyPr>
          <a:p>
            <a:pPr algn="l"/>
            <a:r>
              <a:rPr lang="zh-CN"/>
              <a:t>从噪声标签中学习，估计噪声转移矩阵，</a:t>
            </a:r>
            <a:r>
              <a:rPr lang="zh-CN" altLang="en-US"/>
              <a:t>噪声转移矩阵可以帮助我们学习到对噪声有抵抗能力的模型</a:t>
            </a:r>
            <a:endParaRPr lang="zh-CN" altLang="en-US"/>
          </a:p>
          <a:p>
            <a:pPr algn="l"/>
            <a:r>
              <a:rPr lang="zh-CN" altLang="en-US">
                <a:sym typeface="+mn-ea"/>
              </a:rPr>
              <a:t>论文工作属于估计噪声转移矩阵一类，相比传统的噪声转移估计，</a:t>
            </a:r>
            <a:r>
              <a:rPr lang="en-US" altLang="zh-CN">
                <a:sym typeface="+mn-ea"/>
              </a:rPr>
              <a:t>RegGAN</a:t>
            </a:r>
            <a:r>
              <a:rPr lang="zh-CN" altLang="en-US">
                <a:sym typeface="+mn-ea"/>
              </a:rPr>
              <a:t>加入先验知识简化</a:t>
            </a:r>
            <a:endParaRPr lang="zh-CN" altLang="en-US">
              <a:sym typeface="+mn-ea"/>
            </a:endParaRPr>
          </a:p>
        </p:txBody>
      </p:sp>
      <p:pic>
        <p:nvPicPr>
          <p:cNvPr id="6" name="图片 5"/>
          <p:cNvPicPr>
            <a:picLocks noChangeAspect="1"/>
          </p:cNvPicPr>
          <p:nvPr/>
        </p:nvPicPr>
        <p:blipFill>
          <a:blip r:embed="rId2"/>
          <a:stretch>
            <a:fillRect/>
          </a:stretch>
        </p:blipFill>
        <p:spPr>
          <a:xfrm>
            <a:off x="523875" y="893445"/>
            <a:ext cx="11144250" cy="1876425"/>
          </a:xfrm>
          <a:prstGeom prst="rect">
            <a:avLst/>
          </a:prstGeom>
        </p:spPr>
      </p:pic>
      <p:pic>
        <p:nvPicPr>
          <p:cNvPr id="7" name="图片 6"/>
          <p:cNvPicPr>
            <a:picLocks noChangeAspect="1"/>
          </p:cNvPicPr>
          <p:nvPr/>
        </p:nvPicPr>
        <p:blipFill>
          <a:blip r:embed="rId3"/>
          <a:stretch>
            <a:fillRect/>
          </a:stretch>
        </p:blipFill>
        <p:spPr>
          <a:xfrm>
            <a:off x="965200" y="4386580"/>
            <a:ext cx="6115050" cy="1190625"/>
          </a:xfrm>
          <a:prstGeom prst="rect">
            <a:avLst/>
          </a:prstGeom>
        </p:spPr>
      </p:pic>
      <p:graphicFrame>
        <p:nvGraphicFramePr>
          <p:cNvPr id="9" name="表格 8"/>
          <p:cNvGraphicFramePr/>
          <p:nvPr>
            <p:custDataLst>
              <p:tags r:id="rId4"/>
            </p:custDataLst>
          </p:nvPr>
        </p:nvGraphicFramePr>
        <p:xfrm>
          <a:off x="8317230" y="4250690"/>
          <a:ext cx="3002280" cy="1463040"/>
        </p:xfrm>
        <a:graphic>
          <a:graphicData uri="http://schemas.openxmlformats.org/drawingml/2006/table">
            <a:tbl>
              <a:tblPr firstRow="1" bandRow="1">
                <a:tableStyleId>{5C22544A-7EE6-4342-B048-85BDC9FD1C3A}</a:tableStyleId>
              </a:tblPr>
              <a:tblGrid>
                <a:gridCol w="750570"/>
                <a:gridCol w="750570"/>
                <a:gridCol w="750570"/>
                <a:gridCol w="750570"/>
              </a:tblGrid>
              <a:tr h="365760">
                <a:tc>
                  <a:txBody>
                    <a:bodyPr/>
                    <a:p>
                      <a:pPr>
                        <a:buNone/>
                      </a:pPr>
                      <a:endParaRPr lang="zh-CN" altLang="en-US"/>
                    </a:p>
                  </a:txBody>
                  <a:tcPr/>
                </a:tc>
                <a:tc>
                  <a:txBody>
                    <a:bodyPr/>
                    <a:p>
                      <a:pPr>
                        <a:buNone/>
                      </a:pPr>
                      <a:r>
                        <a:rPr lang="en-US" altLang="zh-CN"/>
                        <a:t>1cat</a:t>
                      </a:r>
                      <a:endParaRPr lang="en-US" altLang="zh-CN"/>
                    </a:p>
                  </a:txBody>
                  <a:tcPr/>
                </a:tc>
                <a:tc>
                  <a:txBody>
                    <a:bodyPr/>
                    <a:p>
                      <a:pPr>
                        <a:buNone/>
                      </a:pPr>
                      <a:r>
                        <a:rPr lang="en-US" altLang="zh-CN"/>
                        <a:t>2dog</a:t>
                      </a:r>
                      <a:endParaRPr lang="en-US" altLang="zh-CN"/>
                    </a:p>
                  </a:txBody>
                  <a:tcPr/>
                </a:tc>
                <a:tc>
                  <a:txBody>
                    <a:bodyPr/>
                    <a:p>
                      <a:pPr>
                        <a:buNone/>
                      </a:pPr>
                      <a:r>
                        <a:rPr lang="en-US" altLang="zh-CN"/>
                        <a:t>3ship</a:t>
                      </a:r>
                      <a:endParaRPr lang="en-US" altLang="zh-CN"/>
                    </a:p>
                  </a:txBody>
                  <a:tcPr/>
                </a:tc>
              </a:tr>
              <a:tr h="365760">
                <a:tc>
                  <a:txBody>
                    <a:bodyPr/>
                    <a:p>
                      <a:pPr>
                        <a:buNone/>
                      </a:pPr>
                      <a:r>
                        <a:rPr lang="en-US" altLang="zh-CN"/>
                        <a:t>1</a:t>
                      </a:r>
                      <a:r>
                        <a:rPr lang="en-US" altLang="zh-CN" sz="1800">
                          <a:sym typeface="+mn-ea"/>
                        </a:rPr>
                        <a:t>cat</a:t>
                      </a:r>
                      <a:endParaRPr lang="en-US" altLang="zh-CN"/>
                    </a:p>
                  </a:txBody>
                  <a:tcPr/>
                </a:tc>
                <a:tc>
                  <a:txBody>
                    <a:bodyPr/>
                    <a:p>
                      <a:pPr>
                        <a:buNone/>
                      </a:pPr>
                      <a:r>
                        <a:rPr lang="en-US" altLang="zh-CN"/>
                        <a:t>3/5</a:t>
                      </a:r>
                      <a:endParaRPr lang="en-US" altLang="zh-CN"/>
                    </a:p>
                  </a:txBody>
                  <a:tcPr/>
                </a:tc>
                <a:tc>
                  <a:txBody>
                    <a:bodyPr/>
                    <a:p>
                      <a:pPr>
                        <a:buNone/>
                      </a:pPr>
                      <a:r>
                        <a:rPr lang="en-US" altLang="zh-CN"/>
                        <a:t>1/5</a:t>
                      </a:r>
                      <a:endParaRPr lang="en-US" altLang="zh-CN"/>
                    </a:p>
                  </a:txBody>
                  <a:tcPr/>
                </a:tc>
                <a:tc>
                  <a:txBody>
                    <a:bodyPr/>
                    <a:p>
                      <a:pPr>
                        <a:buNone/>
                      </a:pPr>
                      <a:r>
                        <a:rPr lang="en-US" altLang="zh-CN"/>
                        <a:t>1/5</a:t>
                      </a:r>
                      <a:endParaRPr lang="en-US" altLang="zh-CN"/>
                    </a:p>
                  </a:txBody>
                  <a:tcPr/>
                </a:tc>
              </a:tr>
              <a:tr h="365760">
                <a:tc>
                  <a:txBody>
                    <a:bodyPr/>
                    <a:p>
                      <a:pPr>
                        <a:buNone/>
                      </a:pPr>
                      <a:r>
                        <a:rPr lang="en-US" altLang="zh-CN"/>
                        <a:t>2dog</a:t>
                      </a:r>
                      <a:endParaRPr lang="en-US" altLang="zh-CN"/>
                    </a:p>
                  </a:txBody>
                  <a:tcPr/>
                </a:tc>
                <a:tc>
                  <a:txBody>
                    <a:bodyPr/>
                    <a:p>
                      <a:pPr>
                        <a:buNone/>
                      </a:pPr>
                      <a:r>
                        <a:rPr lang="en-US" altLang="zh-CN"/>
                        <a:t>0/1</a:t>
                      </a:r>
                      <a:endParaRPr lang="en-US" altLang="zh-CN"/>
                    </a:p>
                  </a:txBody>
                  <a:tcPr/>
                </a:tc>
                <a:tc>
                  <a:txBody>
                    <a:bodyPr/>
                    <a:p>
                      <a:pPr>
                        <a:buNone/>
                      </a:pPr>
                      <a:r>
                        <a:rPr lang="en-US" altLang="zh-CN"/>
                        <a:t>0/1</a:t>
                      </a:r>
                      <a:endParaRPr lang="en-US" altLang="zh-CN"/>
                    </a:p>
                  </a:txBody>
                  <a:tcPr/>
                </a:tc>
                <a:tc>
                  <a:txBody>
                    <a:bodyPr/>
                    <a:p>
                      <a:pPr>
                        <a:buNone/>
                      </a:pPr>
                      <a:r>
                        <a:rPr lang="en-US" altLang="zh-CN"/>
                        <a:t>0/1</a:t>
                      </a:r>
                      <a:endParaRPr lang="en-US" altLang="zh-CN"/>
                    </a:p>
                  </a:txBody>
                  <a:tcPr/>
                </a:tc>
              </a:tr>
              <a:tr h="365760">
                <a:tc>
                  <a:txBody>
                    <a:bodyPr/>
                    <a:p>
                      <a:pPr>
                        <a:buNone/>
                      </a:pPr>
                      <a:r>
                        <a:rPr lang="en-US" altLang="zh-CN"/>
                        <a:t>3ship</a:t>
                      </a:r>
                      <a:endParaRPr lang="en-US" altLang="zh-CN"/>
                    </a:p>
                  </a:txBody>
                  <a:tcPr/>
                </a:tc>
                <a:tc>
                  <a:txBody>
                    <a:bodyPr/>
                    <a:p>
                      <a:pPr>
                        <a:buNone/>
                      </a:pPr>
                      <a:r>
                        <a:rPr lang="en-US" altLang="zh-CN"/>
                        <a:t>0/1</a:t>
                      </a:r>
                      <a:endParaRPr lang="en-US" altLang="zh-CN"/>
                    </a:p>
                  </a:txBody>
                  <a:tcPr/>
                </a:tc>
                <a:tc>
                  <a:txBody>
                    <a:bodyPr/>
                    <a:p>
                      <a:pPr>
                        <a:buNone/>
                      </a:pPr>
                      <a:r>
                        <a:rPr lang="en-US" altLang="zh-CN" sz="1800">
                          <a:sym typeface="+mn-ea"/>
                        </a:rPr>
                        <a:t>0/1</a:t>
                      </a:r>
                      <a:endParaRPr lang="zh-CN" altLang="en-US"/>
                    </a:p>
                  </a:txBody>
                  <a:tcPr/>
                </a:tc>
                <a:tc>
                  <a:txBody>
                    <a:bodyPr/>
                    <a:p>
                      <a:pPr>
                        <a:buNone/>
                      </a:pPr>
                      <a:r>
                        <a:rPr lang="en-US" altLang="zh-CN" sz="1800">
                          <a:sym typeface="+mn-ea"/>
                        </a:rPr>
                        <a:t>0/1</a:t>
                      </a:r>
                      <a:endParaRPr lang="zh-CN" altLang="en-US"/>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Related Work</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46125" y="5257165"/>
            <a:ext cx="10614660" cy="922020"/>
          </a:xfrm>
          <a:prstGeom prst="rect">
            <a:avLst/>
          </a:prstGeom>
          <a:noFill/>
        </p:spPr>
        <p:txBody>
          <a:bodyPr wrap="square" rtlCol="0">
            <a:spAutoFit/>
          </a:bodyPr>
          <a:p>
            <a:pPr algn="l"/>
            <a:r>
              <a:rPr lang="en-US" altLang="zh-CN"/>
              <a:t>[67]</a:t>
            </a:r>
            <a:r>
              <a:rPr lang="zh-CN" altLang="en-US"/>
              <a:t>最接近本论文工作，但是</a:t>
            </a:r>
            <a:r>
              <a:rPr lang="zh-CN"/>
              <a:t>关注配准，并没有展示图像到图像转换的结果</a:t>
            </a:r>
            <a:endParaRPr lang="zh-CN"/>
          </a:p>
          <a:p>
            <a:pPr algn="l"/>
            <a:r>
              <a:rPr lang="zh-CN"/>
              <a:t>本论文的关键创新是证明了使用配准显著提高图像到图像转换性能的可行性，因为在联合训练过程中可以自适应地消除噪声。</a:t>
            </a:r>
            <a:endParaRPr lang="zh-CN"/>
          </a:p>
        </p:txBody>
      </p:sp>
      <p:pic>
        <p:nvPicPr>
          <p:cNvPr id="4" name="图片 3"/>
          <p:cNvPicPr>
            <a:picLocks noChangeAspect="1"/>
          </p:cNvPicPr>
          <p:nvPr/>
        </p:nvPicPr>
        <p:blipFill>
          <a:blip r:embed="rId2"/>
          <a:stretch>
            <a:fillRect/>
          </a:stretch>
        </p:blipFill>
        <p:spPr>
          <a:xfrm>
            <a:off x="1050925" y="893445"/>
            <a:ext cx="10090150" cy="1912620"/>
          </a:xfrm>
          <a:prstGeom prst="rect">
            <a:avLst/>
          </a:prstGeom>
        </p:spPr>
      </p:pic>
      <p:pic>
        <p:nvPicPr>
          <p:cNvPr id="8" name="图片 7"/>
          <p:cNvPicPr>
            <a:picLocks noChangeAspect="1"/>
          </p:cNvPicPr>
          <p:nvPr/>
        </p:nvPicPr>
        <p:blipFill>
          <a:blip r:embed="rId3"/>
          <a:stretch>
            <a:fillRect/>
          </a:stretch>
        </p:blipFill>
        <p:spPr>
          <a:xfrm>
            <a:off x="3199765" y="2843530"/>
            <a:ext cx="5692775" cy="2413635"/>
          </a:xfrm>
          <a:prstGeom prst="rect">
            <a:avLst/>
          </a:prstGeom>
        </p:spPr>
      </p:pic>
      <p:sp>
        <p:nvSpPr>
          <p:cNvPr id="9" name="文本框 8"/>
          <p:cNvSpPr txBox="1"/>
          <p:nvPr/>
        </p:nvSpPr>
        <p:spPr>
          <a:xfrm>
            <a:off x="175895" y="6205220"/>
            <a:ext cx="12016105" cy="306705"/>
          </a:xfrm>
          <a:prstGeom prst="rect">
            <a:avLst/>
          </a:prstGeom>
          <a:noFill/>
        </p:spPr>
        <p:txBody>
          <a:bodyPr wrap="square" rtlCol="0" anchor="t">
            <a:spAutoFit/>
          </a:bodyPr>
          <a:p>
            <a:r>
              <a:rPr lang="zh-CN" altLang="en-US" sz="1400"/>
              <a:t>[</a:t>
            </a:r>
            <a:r>
              <a:rPr lang="en-US" altLang="zh-CN" sz="1400"/>
              <a:t>67</a:t>
            </a:r>
            <a:r>
              <a:rPr lang="zh-CN" altLang="en-US" sz="1400"/>
              <a:t>] Arar M ,  Ginger Y ,  Danon D , et al. Unsupervised Multi-Modal Image Registration via Geometry Preserving Image-to-Image Translation[J]. IEEE, 2020.</a:t>
            </a:r>
            <a:endParaRPr lang="zh-CN" altLang="en-US" sz="1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Related Work</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16</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652780" y="1067435"/>
            <a:ext cx="10877550" cy="47282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Methodology</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17</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488315" y="789305"/>
            <a:ext cx="11134725" cy="3400425"/>
          </a:xfrm>
          <a:prstGeom prst="rect">
            <a:avLst/>
          </a:prstGeom>
        </p:spPr>
      </p:pic>
      <p:pic>
        <p:nvPicPr>
          <p:cNvPr id="3" name="图片 2"/>
          <p:cNvPicPr>
            <a:picLocks noChangeAspect="1"/>
          </p:cNvPicPr>
          <p:nvPr/>
        </p:nvPicPr>
        <p:blipFill>
          <a:blip r:embed="rId3"/>
          <a:stretch>
            <a:fillRect/>
          </a:stretch>
        </p:blipFill>
        <p:spPr>
          <a:xfrm>
            <a:off x="488315" y="4189730"/>
            <a:ext cx="11277600" cy="1390650"/>
          </a:xfrm>
          <a:prstGeom prst="rect">
            <a:avLst/>
          </a:prstGeom>
        </p:spPr>
      </p:pic>
      <p:sp>
        <p:nvSpPr>
          <p:cNvPr id="6" name="文本框 5"/>
          <p:cNvSpPr txBox="1"/>
          <p:nvPr/>
        </p:nvSpPr>
        <p:spPr>
          <a:xfrm>
            <a:off x="4456430" y="1213485"/>
            <a:ext cx="6769100" cy="922020"/>
          </a:xfrm>
          <a:prstGeom prst="rect">
            <a:avLst/>
          </a:prstGeom>
          <a:noFill/>
        </p:spPr>
        <p:txBody>
          <a:bodyPr wrap="square" rtlCol="0">
            <a:spAutoFit/>
          </a:bodyPr>
          <a:p>
            <a:r>
              <a:rPr lang="zh-CN" altLang="en-US" b="1"/>
              <a:t>核心思想：将未对齐的目标图片视为噪声标签，图图翻译任务可以变为在有噪标签上有监督训练任务。</a:t>
            </a:r>
            <a:r>
              <a:rPr lang="zh-CN" altLang="en-US" b="1">
                <a:sym typeface="+mn-ea"/>
              </a:rPr>
              <a:t>目标是训练一个</a:t>
            </a:r>
            <a:r>
              <a:rPr lang="en-US" altLang="zh-CN" b="1">
                <a:sym typeface="+mn-ea"/>
              </a:rPr>
              <a:t>G</a:t>
            </a:r>
            <a:r>
              <a:rPr lang="zh-CN" altLang="en-US" b="1">
                <a:sym typeface="+mn-ea"/>
              </a:rPr>
              <a:t>用有噪标签尽可能和无噪标签效果一样好。</a:t>
            </a:r>
            <a:endParaRPr lang="zh-CN" altLang="en-US" b="1"/>
          </a:p>
        </p:txBody>
      </p:sp>
      <p:sp>
        <p:nvSpPr>
          <p:cNvPr id="8" name="文本框 7"/>
          <p:cNvSpPr txBox="1"/>
          <p:nvPr/>
        </p:nvSpPr>
        <p:spPr>
          <a:xfrm>
            <a:off x="4290060" y="5681980"/>
            <a:ext cx="3611880" cy="368300"/>
          </a:xfrm>
          <a:prstGeom prst="rect">
            <a:avLst/>
          </a:prstGeom>
          <a:noFill/>
        </p:spPr>
        <p:txBody>
          <a:bodyPr wrap="none" rtlCol="0">
            <a:spAutoFit/>
          </a:bodyPr>
          <a:p>
            <a:r>
              <a:rPr lang="zh-CN" altLang="en-US"/>
              <a:t>效果通常不好，没有考虑噪声影响</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Methodology</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18</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512445" y="893445"/>
            <a:ext cx="11153775" cy="2657475"/>
          </a:xfrm>
          <a:prstGeom prst="rect">
            <a:avLst/>
          </a:prstGeom>
        </p:spPr>
      </p:pic>
      <p:sp>
        <p:nvSpPr>
          <p:cNvPr id="5" name="文本框 4"/>
          <p:cNvSpPr txBox="1"/>
          <p:nvPr/>
        </p:nvSpPr>
        <p:spPr>
          <a:xfrm>
            <a:off x="1979930" y="4010660"/>
            <a:ext cx="8232775" cy="645160"/>
          </a:xfrm>
          <a:prstGeom prst="rect">
            <a:avLst/>
          </a:prstGeom>
          <a:noFill/>
        </p:spPr>
        <p:txBody>
          <a:bodyPr wrap="square" rtlCol="0">
            <a:spAutoFit/>
          </a:bodyPr>
          <a:p>
            <a:r>
              <a:rPr lang="zh-CN" altLang="en-US"/>
              <a:t>方法基于</a:t>
            </a:r>
            <a:r>
              <a:rPr lang="en-US" altLang="zh-CN"/>
              <a:t>“loss-correction”,</a:t>
            </a:r>
            <a:r>
              <a:rPr lang="zh-CN" altLang="en-US"/>
              <a:t>通过建模一个能</a:t>
            </a:r>
            <a:r>
              <a:rPr lang="zh-CN" altLang="en-US">
                <a:sym typeface="+mn-ea"/>
              </a:rPr>
              <a:t>匹配噪声分布的</a:t>
            </a:r>
            <a:r>
              <a:rPr lang="zh-CN" altLang="en-US"/>
              <a:t>噪声转换</a:t>
            </a:r>
            <a:r>
              <a:rPr lang="en-US" altLang="zh-CN"/>
              <a:t>Φ</a:t>
            </a:r>
            <a:r>
              <a:rPr lang="zh-CN" altLang="en-US">
                <a:sym typeface="+mn-ea"/>
              </a:rPr>
              <a:t>修正</a:t>
            </a:r>
            <a:r>
              <a:rPr lang="en-US" altLang="zh-CN">
                <a:sym typeface="+mn-ea"/>
              </a:rPr>
              <a:t>G(x</a:t>
            </a:r>
            <a:r>
              <a:rPr lang="en-US" altLang="zh-CN" baseline="-25000">
                <a:sym typeface="+mn-ea"/>
              </a:rPr>
              <a:t>n</a:t>
            </a:r>
            <a:r>
              <a:rPr lang="en-US" altLang="zh-CN">
                <a:sym typeface="+mn-ea"/>
              </a:rPr>
              <a:t>)</a:t>
            </a:r>
            <a:r>
              <a:rPr lang="zh-CN" altLang="en-US"/>
              <a:t>，</a:t>
            </a:r>
            <a:r>
              <a:rPr lang="en-US" altLang="zh-CN"/>
              <a:t>[7]</a:t>
            </a:r>
            <a:r>
              <a:rPr lang="zh-CN" altLang="en-US"/>
              <a:t>已经证明若</a:t>
            </a:r>
            <a:r>
              <a:rPr lang="en-US" altLang="zh-CN"/>
              <a:t>Φ</a:t>
            </a:r>
            <a:r>
              <a:rPr lang="zh-CN" altLang="en-US"/>
              <a:t>能匹配噪声标签，则有噪标签也能和无噪标签效果一样好</a:t>
            </a:r>
            <a:endParaRPr lang="zh-CN" altLang="en-US"/>
          </a:p>
        </p:txBody>
      </p:sp>
      <p:sp>
        <p:nvSpPr>
          <p:cNvPr id="6" name="文本框 5"/>
          <p:cNvSpPr txBox="1"/>
          <p:nvPr/>
        </p:nvSpPr>
        <p:spPr>
          <a:xfrm>
            <a:off x="666750" y="5924550"/>
            <a:ext cx="10858500" cy="645160"/>
          </a:xfrm>
          <a:prstGeom prst="rect">
            <a:avLst/>
          </a:prstGeom>
          <a:noFill/>
        </p:spPr>
        <p:txBody>
          <a:bodyPr wrap="square" rtlCol="0" anchor="t">
            <a:spAutoFit/>
          </a:bodyPr>
          <a:p>
            <a:r>
              <a:rPr lang="zh-CN" altLang="en-US"/>
              <a:t>[</a:t>
            </a:r>
            <a:r>
              <a:rPr lang="en-US" altLang="zh-CN"/>
              <a:t>7</a:t>
            </a:r>
            <a:r>
              <a:rPr lang="zh-CN" altLang="en-US"/>
              <a:t>] Patrini G ,  Rozza A ,  Menon A , et al. Making Deep Neural Networks Robust to Label Noise: a Loss Correction Approach[J].  2016.</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医学图像转换</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2"/>
          <a:stretch>
            <a:fillRect/>
          </a:stretch>
        </p:blipFill>
        <p:spPr>
          <a:xfrm>
            <a:off x="851535" y="1024255"/>
            <a:ext cx="3840480" cy="2585085"/>
          </a:xfrm>
          <a:prstGeom prst="rect">
            <a:avLst/>
          </a:prstGeom>
        </p:spPr>
      </p:pic>
      <p:sp>
        <p:nvSpPr>
          <p:cNvPr id="4" name="立方体 3"/>
          <p:cNvSpPr/>
          <p:nvPr/>
        </p:nvSpPr>
        <p:spPr>
          <a:xfrm rot="1200000">
            <a:off x="2235835" y="2276475"/>
            <a:ext cx="1489075" cy="508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立方体 4"/>
          <p:cNvSpPr/>
          <p:nvPr/>
        </p:nvSpPr>
        <p:spPr>
          <a:xfrm>
            <a:off x="6014720" y="1694180"/>
            <a:ext cx="4575175" cy="1658620"/>
          </a:xfrm>
          <a:prstGeom prst="cube">
            <a:avLst/>
          </a:prstGeom>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3"/>
          <a:stretch>
            <a:fillRect/>
          </a:stretch>
        </p:blipFill>
        <p:spPr>
          <a:xfrm>
            <a:off x="851535" y="3999230"/>
            <a:ext cx="3846195" cy="2417445"/>
          </a:xfrm>
          <a:prstGeom prst="rect">
            <a:avLst/>
          </a:prstGeom>
        </p:spPr>
      </p:pic>
      <p:sp>
        <p:nvSpPr>
          <p:cNvPr id="7" name="立方体 6"/>
          <p:cNvSpPr/>
          <p:nvPr/>
        </p:nvSpPr>
        <p:spPr>
          <a:xfrm rot="1200000">
            <a:off x="2171065" y="5202555"/>
            <a:ext cx="1489075" cy="508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flipH="1">
            <a:off x="6018530" y="16916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H="1">
            <a:off x="6018530" y="210566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H="1">
            <a:off x="6238875" y="16941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H="1">
            <a:off x="6440170" y="16916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H="1">
            <a:off x="6224270" y="211772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6430010" y="211074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H="1">
            <a:off x="6660515" y="168402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H="1">
            <a:off x="6650355" y="210312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H="1">
            <a:off x="6870700" y="16960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H="1">
            <a:off x="6860540" y="211518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H="1">
            <a:off x="7082790" y="16941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H="1">
            <a:off x="7072630" y="211328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H="1">
            <a:off x="7276465" y="169354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flipH="1">
            <a:off x="7276465" y="210756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H="1">
            <a:off x="7496810" y="16960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flipH="1">
            <a:off x="7698105" y="169354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H="1">
            <a:off x="7482205" y="211963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7687945" y="211264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a:off x="7918450" y="168592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H="1">
            <a:off x="7908290" y="210502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H="1">
            <a:off x="8128635" y="169799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H="1">
            <a:off x="8118475" y="211709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H="1">
            <a:off x="8340725" y="16960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H="1">
            <a:off x="8330565" y="211518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H="1">
            <a:off x="8542655" y="169354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H="1">
            <a:off x="8542655" y="210756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H="1">
            <a:off x="8763000" y="16960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H="1">
            <a:off x="8964295" y="169354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flipH="1">
            <a:off x="8748395" y="211963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8954135" y="211264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flipH="1">
            <a:off x="9184640" y="168592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flipH="1">
            <a:off x="9174480" y="210502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H="1">
            <a:off x="9394825" y="169799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9384665" y="211709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a:off x="9606915" y="16960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H="1">
            <a:off x="9596755" y="211518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flipH="1">
            <a:off x="9800590" y="169545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flipH="1">
            <a:off x="9800590" y="210947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H="1">
            <a:off x="10020935" y="169799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H="1">
            <a:off x="10006330" y="212153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p:cNvCxnSpPr>
            <a:stCxn id="5" idx="4"/>
            <a:endCxn id="5" idx="5"/>
          </p:cNvCxnSpPr>
          <p:nvPr/>
        </p:nvCxnSpPr>
        <p:spPr>
          <a:xfrm flipV="1">
            <a:off x="10175240" y="2316480"/>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flipV="1">
            <a:off x="10172700" y="2037080"/>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flipV="1">
            <a:off x="10172700" y="2609215"/>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flipH="1" flipV="1">
            <a:off x="10365740" y="1917065"/>
            <a:ext cx="28575" cy="1226820"/>
          </a:xfrm>
          <a:prstGeom prst="line">
            <a:avLst/>
          </a:prstGeom>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flipH="1" flipV="1">
            <a:off x="10260330" y="2018030"/>
            <a:ext cx="28575" cy="1226820"/>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flipH="1" flipV="1">
            <a:off x="10474325" y="1817370"/>
            <a:ext cx="28575" cy="1226820"/>
          </a:xfrm>
          <a:prstGeom prst="line">
            <a:avLst/>
          </a:prstGeom>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10189210" y="196405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79" name="文本框 78"/>
          <p:cNvSpPr txBox="1"/>
          <p:nvPr/>
        </p:nvSpPr>
        <p:spPr>
          <a:xfrm>
            <a:off x="10293985" y="190690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7</a:t>
            </a:r>
            <a:endParaRPr lang="en-US" altLang="zh-CN" sz="1200">
              <a:solidFill>
                <a:schemeClr val="bg1"/>
              </a:solidFill>
            </a:endParaRPr>
          </a:p>
        </p:txBody>
      </p:sp>
      <p:sp>
        <p:nvSpPr>
          <p:cNvPr id="80" name="文本框 79"/>
          <p:cNvSpPr txBox="1"/>
          <p:nvPr/>
        </p:nvSpPr>
        <p:spPr>
          <a:xfrm>
            <a:off x="10408285" y="180213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2</a:t>
            </a:r>
            <a:endParaRPr lang="en-US" altLang="zh-CN" sz="1200">
              <a:solidFill>
                <a:schemeClr val="bg1"/>
              </a:solidFill>
            </a:endParaRPr>
          </a:p>
        </p:txBody>
      </p:sp>
      <p:sp>
        <p:nvSpPr>
          <p:cNvPr id="81" name="文本框 80"/>
          <p:cNvSpPr txBox="1"/>
          <p:nvPr/>
        </p:nvSpPr>
        <p:spPr>
          <a:xfrm>
            <a:off x="10411460" y="207200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82" name="文本框 81"/>
          <p:cNvSpPr txBox="1"/>
          <p:nvPr/>
        </p:nvSpPr>
        <p:spPr>
          <a:xfrm>
            <a:off x="10306685" y="218630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0</a:t>
            </a:r>
            <a:endParaRPr lang="en-US" altLang="zh-CN" sz="1200">
              <a:solidFill>
                <a:schemeClr val="bg1"/>
              </a:solidFill>
            </a:endParaRPr>
          </a:p>
        </p:txBody>
      </p:sp>
      <p:sp>
        <p:nvSpPr>
          <p:cNvPr id="83" name="文本框 82"/>
          <p:cNvSpPr txBox="1"/>
          <p:nvPr/>
        </p:nvSpPr>
        <p:spPr>
          <a:xfrm>
            <a:off x="10201910" y="230060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84" name="文本框 83"/>
          <p:cNvSpPr txBox="1"/>
          <p:nvPr/>
        </p:nvSpPr>
        <p:spPr>
          <a:xfrm>
            <a:off x="10097135" y="239585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2</a:t>
            </a:r>
            <a:endParaRPr lang="en-US" altLang="zh-CN" sz="1200">
              <a:solidFill>
                <a:schemeClr val="bg1"/>
              </a:solidFill>
            </a:endParaRPr>
          </a:p>
        </p:txBody>
      </p:sp>
      <p:sp>
        <p:nvSpPr>
          <p:cNvPr id="85" name="文本框 84"/>
          <p:cNvSpPr txBox="1"/>
          <p:nvPr/>
        </p:nvSpPr>
        <p:spPr>
          <a:xfrm>
            <a:off x="10420985" y="236728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3</a:t>
            </a:r>
            <a:endParaRPr lang="en-US" altLang="zh-CN" sz="1200">
              <a:solidFill>
                <a:schemeClr val="bg1"/>
              </a:solidFill>
            </a:endParaRPr>
          </a:p>
        </p:txBody>
      </p:sp>
      <p:sp>
        <p:nvSpPr>
          <p:cNvPr id="86" name="文本框 85"/>
          <p:cNvSpPr txBox="1"/>
          <p:nvPr/>
        </p:nvSpPr>
        <p:spPr>
          <a:xfrm>
            <a:off x="10306685" y="246253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88" name="文本框 87"/>
          <p:cNvSpPr txBox="1"/>
          <p:nvPr/>
        </p:nvSpPr>
        <p:spPr>
          <a:xfrm>
            <a:off x="10097135" y="267208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4</a:t>
            </a:r>
            <a:endParaRPr lang="en-US" altLang="zh-CN" sz="1200">
              <a:solidFill>
                <a:schemeClr val="bg1"/>
              </a:solidFill>
            </a:endParaRPr>
          </a:p>
        </p:txBody>
      </p:sp>
      <p:sp>
        <p:nvSpPr>
          <p:cNvPr id="89" name="文本框 88"/>
          <p:cNvSpPr txBox="1"/>
          <p:nvPr/>
        </p:nvSpPr>
        <p:spPr>
          <a:xfrm>
            <a:off x="10420985" y="268160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90" name="文本框 89"/>
          <p:cNvSpPr txBox="1"/>
          <p:nvPr/>
        </p:nvSpPr>
        <p:spPr>
          <a:xfrm>
            <a:off x="10325735" y="277685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91" name="文本框 90"/>
          <p:cNvSpPr txBox="1"/>
          <p:nvPr/>
        </p:nvSpPr>
        <p:spPr>
          <a:xfrm>
            <a:off x="10211435" y="289115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4</a:t>
            </a:r>
            <a:endParaRPr lang="en-US" altLang="zh-CN" sz="1200">
              <a:solidFill>
                <a:schemeClr val="bg1"/>
              </a:solidFill>
            </a:endParaRPr>
          </a:p>
        </p:txBody>
      </p:sp>
      <p:sp>
        <p:nvSpPr>
          <p:cNvPr id="92" name="文本框 91"/>
          <p:cNvSpPr txBox="1"/>
          <p:nvPr/>
        </p:nvSpPr>
        <p:spPr>
          <a:xfrm>
            <a:off x="10097135" y="300545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9</a:t>
            </a:r>
            <a:endParaRPr lang="en-US" altLang="zh-CN" sz="1200">
              <a:solidFill>
                <a:schemeClr val="bg1"/>
              </a:solidFill>
            </a:endParaRPr>
          </a:p>
        </p:txBody>
      </p:sp>
      <p:sp>
        <p:nvSpPr>
          <p:cNvPr id="93" name="文本框 92"/>
          <p:cNvSpPr txBox="1"/>
          <p:nvPr/>
        </p:nvSpPr>
        <p:spPr>
          <a:xfrm>
            <a:off x="10087610" y="208153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1</a:t>
            </a:r>
            <a:endParaRPr lang="en-US" altLang="zh-CN" sz="1200">
              <a:solidFill>
                <a:schemeClr val="bg1"/>
              </a:solidFill>
            </a:endParaRPr>
          </a:p>
        </p:txBody>
      </p:sp>
      <p:sp>
        <p:nvSpPr>
          <p:cNvPr id="94" name="文本框 93"/>
          <p:cNvSpPr txBox="1"/>
          <p:nvPr/>
        </p:nvSpPr>
        <p:spPr>
          <a:xfrm>
            <a:off x="10205085" y="257048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8</a:t>
            </a:r>
            <a:endParaRPr lang="en-US" altLang="zh-CN" sz="1200">
              <a:solidFill>
                <a:schemeClr val="bg1"/>
              </a:solidFill>
            </a:endParaRPr>
          </a:p>
        </p:txBody>
      </p:sp>
      <p:cxnSp>
        <p:nvCxnSpPr>
          <p:cNvPr id="158" name="直接连接符 157"/>
          <p:cNvCxnSpPr/>
          <p:nvPr/>
        </p:nvCxnSpPr>
        <p:spPr>
          <a:xfrm>
            <a:off x="6013450" y="2736850"/>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159" name="直接连接符 158"/>
          <p:cNvCxnSpPr/>
          <p:nvPr/>
        </p:nvCxnSpPr>
        <p:spPr>
          <a:xfrm>
            <a:off x="6016625" y="3025775"/>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016625" y="2454275"/>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a:off x="6096000" y="2019300"/>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a:off x="6210300" y="1914525"/>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a:off x="6318885" y="1807845"/>
            <a:ext cx="4155440" cy="8890"/>
          </a:xfrm>
          <a:prstGeom prst="line">
            <a:avLst/>
          </a:prstGeom>
        </p:spPr>
        <p:style>
          <a:lnRef idx="1">
            <a:schemeClr val="dk1"/>
          </a:lnRef>
          <a:fillRef idx="0">
            <a:schemeClr val="dk1"/>
          </a:fillRef>
          <a:effectRef idx="0">
            <a:schemeClr val="dk1"/>
          </a:effectRef>
          <a:fontRef idx="minor">
            <a:schemeClr val="tx1"/>
          </a:fontRef>
        </p:style>
      </p:cxnSp>
      <p:sp>
        <p:nvSpPr>
          <p:cNvPr id="230" name="立方体 229"/>
          <p:cNvSpPr/>
          <p:nvPr/>
        </p:nvSpPr>
        <p:spPr>
          <a:xfrm>
            <a:off x="6011545" y="4194175"/>
            <a:ext cx="4575175" cy="1658620"/>
          </a:xfrm>
          <a:prstGeom prst="cube">
            <a:avLst/>
          </a:prstGeom>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1" name="直接连接符 230"/>
          <p:cNvCxnSpPr/>
          <p:nvPr/>
        </p:nvCxnSpPr>
        <p:spPr>
          <a:xfrm flipH="1">
            <a:off x="6015355" y="419163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32" name="直接连接符 231"/>
          <p:cNvCxnSpPr/>
          <p:nvPr/>
        </p:nvCxnSpPr>
        <p:spPr>
          <a:xfrm flipH="1">
            <a:off x="6015355" y="460565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33" name="直接连接符 232"/>
          <p:cNvCxnSpPr/>
          <p:nvPr/>
        </p:nvCxnSpPr>
        <p:spPr>
          <a:xfrm flipH="1">
            <a:off x="6235700" y="419417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34" name="直接连接符 233"/>
          <p:cNvCxnSpPr/>
          <p:nvPr/>
        </p:nvCxnSpPr>
        <p:spPr>
          <a:xfrm flipH="1">
            <a:off x="6436995" y="419163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flipH="1">
            <a:off x="6221095" y="461772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flipH="1">
            <a:off x="6426835" y="461073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flipH="1">
            <a:off x="6657340" y="418401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38" name="直接连接符 237"/>
          <p:cNvCxnSpPr/>
          <p:nvPr/>
        </p:nvCxnSpPr>
        <p:spPr>
          <a:xfrm flipH="1">
            <a:off x="6647180" y="460311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39" name="直接连接符 238"/>
          <p:cNvCxnSpPr/>
          <p:nvPr/>
        </p:nvCxnSpPr>
        <p:spPr>
          <a:xfrm flipH="1">
            <a:off x="6867525" y="41960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0" name="直接连接符 239"/>
          <p:cNvCxnSpPr/>
          <p:nvPr/>
        </p:nvCxnSpPr>
        <p:spPr>
          <a:xfrm flipH="1">
            <a:off x="6857365" y="461518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41" name="直接连接符 240"/>
          <p:cNvCxnSpPr/>
          <p:nvPr/>
        </p:nvCxnSpPr>
        <p:spPr>
          <a:xfrm flipH="1">
            <a:off x="7079615" y="419417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2" name="直接连接符 241"/>
          <p:cNvCxnSpPr/>
          <p:nvPr/>
        </p:nvCxnSpPr>
        <p:spPr>
          <a:xfrm flipH="1">
            <a:off x="7069455" y="461327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43" name="直接连接符 242"/>
          <p:cNvCxnSpPr/>
          <p:nvPr/>
        </p:nvCxnSpPr>
        <p:spPr>
          <a:xfrm flipH="1">
            <a:off x="7273290" y="41935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4" name="直接连接符 243"/>
          <p:cNvCxnSpPr/>
          <p:nvPr/>
        </p:nvCxnSpPr>
        <p:spPr>
          <a:xfrm flipH="1">
            <a:off x="7273290" y="460756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45" name="直接连接符 244"/>
          <p:cNvCxnSpPr/>
          <p:nvPr/>
        </p:nvCxnSpPr>
        <p:spPr>
          <a:xfrm flipH="1">
            <a:off x="7493635" y="41960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6" name="直接连接符 245"/>
          <p:cNvCxnSpPr/>
          <p:nvPr/>
        </p:nvCxnSpPr>
        <p:spPr>
          <a:xfrm flipH="1">
            <a:off x="7694930" y="41935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47" name="直接连接符 246"/>
          <p:cNvCxnSpPr/>
          <p:nvPr/>
        </p:nvCxnSpPr>
        <p:spPr>
          <a:xfrm flipH="1">
            <a:off x="7479030" y="461962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48" name="直接连接符 247"/>
          <p:cNvCxnSpPr/>
          <p:nvPr/>
        </p:nvCxnSpPr>
        <p:spPr>
          <a:xfrm flipH="1">
            <a:off x="7684770" y="461264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49" name="直接连接符 248"/>
          <p:cNvCxnSpPr/>
          <p:nvPr/>
        </p:nvCxnSpPr>
        <p:spPr>
          <a:xfrm flipH="1">
            <a:off x="7915275" y="418592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0" name="直接连接符 249"/>
          <p:cNvCxnSpPr/>
          <p:nvPr/>
        </p:nvCxnSpPr>
        <p:spPr>
          <a:xfrm flipH="1">
            <a:off x="7905115" y="460502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51" name="直接连接符 250"/>
          <p:cNvCxnSpPr/>
          <p:nvPr/>
        </p:nvCxnSpPr>
        <p:spPr>
          <a:xfrm flipH="1">
            <a:off x="8125460" y="41979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2" name="直接连接符 251"/>
          <p:cNvCxnSpPr/>
          <p:nvPr/>
        </p:nvCxnSpPr>
        <p:spPr>
          <a:xfrm flipH="1">
            <a:off x="8115300" y="461708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53" name="直接连接符 252"/>
          <p:cNvCxnSpPr/>
          <p:nvPr/>
        </p:nvCxnSpPr>
        <p:spPr>
          <a:xfrm flipH="1">
            <a:off x="8337550" y="41960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4" name="直接连接符 253"/>
          <p:cNvCxnSpPr/>
          <p:nvPr/>
        </p:nvCxnSpPr>
        <p:spPr>
          <a:xfrm flipH="1">
            <a:off x="8327390" y="461518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55" name="直接连接符 254"/>
          <p:cNvCxnSpPr/>
          <p:nvPr/>
        </p:nvCxnSpPr>
        <p:spPr>
          <a:xfrm flipH="1">
            <a:off x="8539480" y="41935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flipH="1">
            <a:off x="8539480" y="460756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57" name="直接连接符 256"/>
          <p:cNvCxnSpPr/>
          <p:nvPr/>
        </p:nvCxnSpPr>
        <p:spPr>
          <a:xfrm flipH="1">
            <a:off x="8759825" y="41960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8" name="直接连接符 257"/>
          <p:cNvCxnSpPr/>
          <p:nvPr/>
        </p:nvCxnSpPr>
        <p:spPr>
          <a:xfrm flipH="1">
            <a:off x="8961120" y="419354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59" name="直接连接符 258"/>
          <p:cNvCxnSpPr/>
          <p:nvPr/>
        </p:nvCxnSpPr>
        <p:spPr>
          <a:xfrm flipH="1">
            <a:off x="8745220" y="461962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0" name="直接连接符 259"/>
          <p:cNvCxnSpPr/>
          <p:nvPr/>
        </p:nvCxnSpPr>
        <p:spPr>
          <a:xfrm flipH="1">
            <a:off x="8950960" y="461264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1" name="直接连接符 260"/>
          <p:cNvCxnSpPr/>
          <p:nvPr/>
        </p:nvCxnSpPr>
        <p:spPr>
          <a:xfrm flipH="1">
            <a:off x="9181465" y="418592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flipH="1">
            <a:off x="9171305" y="460502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3" name="直接连接符 262"/>
          <p:cNvCxnSpPr/>
          <p:nvPr/>
        </p:nvCxnSpPr>
        <p:spPr>
          <a:xfrm flipH="1">
            <a:off x="9391650" y="41979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64" name="直接连接符 263"/>
          <p:cNvCxnSpPr/>
          <p:nvPr/>
        </p:nvCxnSpPr>
        <p:spPr>
          <a:xfrm flipH="1">
            <a:off x="9381490" y="461708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5" name="直接连接符 264"/>
          <p:cNvCxnSpPr/>
          <p:nvPr/>
        </p:nvCxnSpPr>
        <p:spPr>
          <a:xfrm flipH="1">
            <a:off x="9603740" y="4196080"/>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66" name="直接连接符 265"/>
          <p:cNvCxnSpPr/>
          <p:nvPr/>
        </p:nvCxnSpPr>
        <p:spPr>
          <a:xfrm flipH="1">
            <a:off x="9593580" y="461518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7" name="直接连接符 266"/>
          <p:cNvCxnSpPr/>
          <p:nvPr/>
        </p:nvCxnSpPr>
        <p:spPr>
          <a:xfrm flipH="1">
            <a:off x="9797415" y="419544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68" name="直接连接符 267"/>
          <p:cNvCxnSpPr/>
          <p:nvPr/>
        </p:nvCxnSpPr>
        <p:spPr>
          <a:xfrm flipH="1">
            <a:off x="9797415" y="4609465"/>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69" name="直接连接符 268"/>
          <p:cNvCxnSpPr/>
          <p:nvPr/>
        </p:nvCxnSpPr>
        <p:spPr>
          <a:xfrm flipH="1">
            <a:off x="10017760" y="4197985"/>
            <a:ext cx="421640" cy="421640"/>
          </a:xfrm>
          <a:prstGeom prst="line">
            <a:avLst/>
          </a:prstGeom>
        </p:spPr>
        <p:style>
          <a:lnRef idx="1">
            <a:schemeClr val="dk1"/>
          </a:lnRef>
          <a:fillRef idx="0">
            <a:schemeClr val="dk1"/>
          </a:fillRef>
          <a:effectRef idx="0">
            <a:schemeClr val="dk1"/>
          </a:effectRef>
          <a:fontRef idx="minor">
            <a:schemeClr val="tx1"/>
          </a:fontRef>
        </p:style>
      </p:cxnSp>
      <p:cxnSp>
        <p:nvCxnSpPr>
          <p:cNvPr id="270" name="直接连接符 269"/>
          <p:cNvCxnSpPr/>
          <p:nvPr/>
        </p:nvCxnSpPr>
        <p:spPr>
          <a:xfrm flipH="1">
            <a:off x="10003155" y="4621530"/>
            <a:ext cx="9525" cy="1245870"/>
          </a:xfrm>
          <a:prstGeom prst="line">
            <a:avLst/>
          </a:prstGeom>
        </p:spPr>
        <p:style>
          <a:lnRef idx="1">
            <a:schemeClr val="dk1"/>
          </a:lnRef>
          <a:fillRef idx="0">
            <a:schemeClr val="dk1"/>
          </a:fillRef>
          <a:effectRef idx="0">
            <a:schemeClr val="dk1"/>
          </a:effectRef>
          <a:fontRef idx="minor">
            <a:schemeClr val="tx1"/>
          </a:fontRef>
        </p:style>
      </p:cxnSp>
      <p:cxnSp>
        <p:nvCxnSpPr>
          <p:cNvPr id="271" name="直接连接符 270"/>
          <p:cNvCxnSpPr>
            <a:stCxn id="230" idx="4"/>
            <a:endCxn id="230" idx="5"/>
          </p:cNvCxnSpPr>
          <p:nvPr/>
        </p:nvCxnSpPr>
        <p:spPr>
          <a:xfrm flipV="1">
            <a:off x="10172065" y="4816475"/>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272" name="直接连接符 271"/>
          <p:cNvCxnSpPr/>
          <p:nvPr/>
        </p:nvCxnSpPr>
        <p:spPr>
          <a:xfrm flipV="1">
            <a:off x="10169525" y="4537075"/>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273" name="直接连接符 272"/>
          <p:cNvCxnSpPr/>
          <p:nvPr/>
        </p:nvCxnSpPr>
        <p:spPr>
          <a:xfrm flipV="1">
            <a:off x="10169525" y="5109210"/>
            <a:ext cx="414655" cy="414655"/>
          </a:xfrm>
          <a:prstGeom prst="line">
            <a:avLst/>
          </a:prstGeom>
        </p:spPr>
        <p:style>
          <a:lnRef idx="1">
            <a:schemeClr val="dk1"/>
          </a:lnRef>
          <a:fillRef idx="0">
            <a:schemeClr val="dk1"/>
          </a:fillRef>
          <a:effectRef idx="0">
            <a:schemeClr val="dk1"/>
          </a:effectRef>
          <a:fontRef idx="minor">
            <a:schemeClr val="tx1"/>
          </a:fontRef>
        </p:style>
      </p:cxnSp>
      <p:cxnSp>
        <p:nvCxnSpPr>
          <p:cNvPr id="274" name="直接连接符 273"/>
          <p:cNvCxnSpPr/>
          <p:nvPr/>
        </p:nvCxnSpPr>
        <p:spPr>
          <a:xfrm flipH="1" flipV="1">
            <a:off x="10362565" y="4417060"/>
            <a:ext cx="28575" cy="1226820"/>
          </a:xfrm>
          <a:prstGeom prst="line">
            <a:avLst/>
          </a:prstGeom>
        </p:spPr>
        <p:style>
          <a:lnRef idx="1">
            <a:schemeClr val="dk1"/>
          </a:lnRef>
          <a:fillRef idx="0">
            <a:schemeClr val="dk1"/>
          </a:fillRef>
          <a:effectRef idx="0">
            <a:schemeClr val="dk1"/>
          </a:effectRef>
          <a:fontRef idx="minor">
            <a:schemeClr val="tx1"/>
          </a:fontRef>
        </p:style>
      </p:cxnSp>
      <p:cxnSp>
        <p:nvCxnSpPr>
          <p:cNvPr id="275" name="直接连接符 274"/>
          <p:cNvCxnSpPr/>
          <p:nvPr/>
        </p:nvCxnSpPr>
        <p:spPr>
          <a:xfrm flipH="1" flipV="1">
            <a:off x="10257155" y="4518025"/>
            <a:ext cx="28575" cy="1226820"/>
          </a:xfrm>
          <a:prstGeom prst="line">
            <a:avLst/>
          </a:prstGeom>
        </p:spPr>
        <p:style>
          <a:lnRef idx="1">
            <a:schemeClr val="dk1"/>
          </a:lnRef>
          <a:fillRef idx="0">
            <a:schemeClr val="dk1"/>
          </a:fillRef>
          <a:effectRef idx="0">
            <a:schemeClr val="dk1"/>
          </a:effectRef>
          <a:fontRef idx="minor">
            <a:schemeClr val="tx1"/>
          </a:fontRef>
        </p:style>
      </p:cxnSp>
      <p:cxnSp>
        <p:nvCxnSpPr>
          <p:cNvPr id="276" name="直接连接符 275"/>
          <p:cNvCxnSpPr/>
          <p:nvPr/>
        </p:nvCxnSpPr>
        <p:spPr>
          <a:xfrm flipH="1" flipV="1">
            <a:off x="10471150" y="4317365"/>
            <a:ext cx="28575" cy="1226820"/>
          </a:xfrm>
          <a:prstGeom prst="line">
            <a:avLst/>
          </a:prstGeom>
        </p:spPr>
        <p:style>
          <a:lnRef idx="1">
            <a:schemeClr val="dk1"/>
          </a:lnRef>
          <a:fillRef idx="0">
            <a:schemeClr val="dk1"/>
          </a:fillRef>
          <a:effectRef idx="0">
            <a:schemeClr val="dk1"/>
          </a:effectRef>
          <a:fontRef idx="minor">
            <a:schemeClr val="tx1"/>
          </a:fontRef>
        </p:style>
      </p:cxnSp>
      <p:sp>
        <p:nvSpPr>
          <p:cNvPr id="277" name="文本框 276"/>
          <p:cNvSpPr txBox="1"/>
          <p:nvPr/>
        </p:nvSpPr>
        <p:spPr>
          <a:xfrm>
            <a:off x="10186035" y="446405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78" name="文本框 277"/>
          <p:cNvSpPr txBox="1"/>
          <p:nvPr/>
        </p:nvSpPr>
        <p:spPr>
          <a:xfrm>
            <a:off x="10290810" y="440690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7</a:t>
            </a:r>
            <a:endParaRPr lang="en-US" altLang="zh-CN" sz="1200">
              <a:solidFill>
                <a:schemeClr val="bg1"/>
              </a:solidFill>
            </a:endParaRPr>
          </a:p>
        </p:txBody>
      </p:sp>
      <p:sp>
        <p:nvSpPr>
          <p:cNvPr id="279" name="文本框 278"/>
          <p:cNvSpPr txBox="1"/>
          <p:nvPr/>
        </p:nvSpPr>
        <p:spPr>
          <a:xfrm>
            <a:off x="10405110" y="430212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2</a:t>
            </a:r>
            <a:endParaRPr lang="en-US" altLang="zh-CN" sz="1200">
              <a:solidFill>
                <a:schemeClr val="bg1"/>
              </a:solidFill>
            </a:endParaRPr>
          </a:p>
        </p:txBody>
      </p:sp>
      <p:sp>
        <p:nvSpPr>
          <p:cNvPr id="280" name="文本框 279"/>
          <p:cNvSpPr txBox="1"/>
          <p:nvPr/>
        </p:nvSpPr>
        <p:spPr>
          <a:xfrm>
            <a:off x="10408285" y="457200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81" name="文本框 280"/>
          <p:cNvSpPr txBox="1"/>
          <p:nvPr/>
        </p:nvSpPr>
        <p:spPr>
          <a:xfrm>
            <a:off x="10303510" y="468630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0</a:t>
            </a:r>
            <a:endParaRPr lang="en-US" altLang="zh-CN" sz="1200">
              <a:solidFill>
                <a:schemeClr val="bg1"/>
              </a:solidFill>
            </a:endParaRPr>
          </a:p>
        </p:txBody>
      </p:sp>
      <p:sp>
        <p:nvSpPr>
          <p:cNvPr id="282" name="文本框 281"/>
          <p:cNvSpPr txBox="1"/>
          <p:nvPr/>
        </p:nvSpPr>
        <p:spPr>
          <a:xfrm>
            <a:off x="10198735" y="480060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83" name="文本框 282"/>
          <p:cNvSpPr txBox="1"/>
          <p:nvPr/>
        </p:nvSpPr>
        <p:spPr>
          <a:xfrm>
            <a:off x="10093960" y="489585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2</a:t>
            </a:r>
            <a:endParaRPr lang="en-US" altLang="zh-CN" sz="1200">
              <a:solidFill>
                <a:schemeClr val="bg1"/>
              </a:solidFill>
            </a:endParaRPr>
          </a:p>
        </p:txBody>
      </p:sp>
      <p:sp>
        <p:nvSpPr>
          <p:cNvPr id="284" name="文本框 283"/>
          <p:cNvSpPr txBox="1"/>
          <p:nvPr/>
        </p:nvSpPr>
        <p:spPr>
          <a:xfrm>
            <a:off x="10417810" y="486727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3</a:t>
            </a:r>
            <a:endParaRPr lang="en-US" altLang="zh-CN" sz="1200">
              <a:solidFill>
                <a:schemeClr val="bg1"/>
              </a:solidFill>
            </a:endParaRPr>
          </a:p>
        </p:txBody>
      </p:sp>
      <p:sp>
        <p:nvSpPr>
          <p:cNvPr id="285" name="文本框 284"/>
          <p:cNvSpPr txBox="1"/>
          <p:nvPr/>
        </p:nvSpPr>
        <p:spPr>
          <a:xfrm>
            <a:off x="10303510" y="496252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86" name="文本框 285"/>
          <p:cNvSpPr txBox="1"/>
          <p:nvPr/>
        </p:nvSpPr>
        <p:spPr>
          <a:xfrm>
            <a:off x="10093960" y="517207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4</a:t>
            </a:r>
            <a:endParaRPr lang="en-US" altLang="zh-CN" sz="1200">
              <a:solidFill>
                <a:schemeClr val="bg1"/>
              </a:solidFill>
            </a:endParaRPr>
          </a:p>
        </p:txBody>
      </p:sp>
      <p:sp>
        <p:nvSpPr>
          <p:cNvPr id="287" name="文本框 286"/>
          <p:cNvSpPr txBox="1"/>
          <p:nvPr/>
        </p:nvSpPr>
        <p:spPr>
          <a:xfrm>
            <a:off x="10417810" y="518160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88" name="文本框 287"/>
          <p:cNvSpPr txBox="1"/>
          <p:nvPr/>
        </p:nvSpPr>
        <p:spPr>
          <a:xfrm>
            <a:off x="10322560" y="527685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5</a:t>
            </a:r>
            <a:endParaRPr lang="en-US" altLang="zh-CN" sz="1200">
              <a:solidFill>
                <a:schemeClr val="bg1"/>
              </a:solidFill>
            </a:endParaRPr>
          </a:p>
        </p:txBody>
      </p:sp>
      <p:sp>
        <p:nvSpPr>
          <p:cNvPr id="289" name="文本框 288"/>
          <p:cNvSpPr txBox="1"/>
          <p:nvPr/>
        </p:nvSpPr>
        <p:spPr>
          <a:xfrm>
            <a:off x="10208260" y="539115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4</a:t>
            </a:r>
            <a:endParaRPr lang="en-US" altLang="zh-CN" sz="1200">
              <a:solidFill>
                <a:schemeClr val="bg1"/>
              </a:solidFill>
            </a:endParaRPr>
          </a:p>
        </p:txBody>
      </p:sp>
      <p:sp>
        <p:nvSpPr>
          <p:cNvPr id="290" name="文本框 289"/>
          <p:cNvSpPr txBox="1"/>
          <p:nvPr/>
        </p:nvSpPr>
        <p:spPr>
          <a:xfrm>
            <a:off x="10093960" y="5505450"/>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9</a:t>
            </a:r>
            <a:endParaRPr lang="en-US" altLang="zh-CN" sz="1200">
              <a:solidFill>
                <a:schemeClr val="bg1"/>
              </a:solidFill>
            </a:endParaRPr>
          </a:p>
        </p:txBody>
      </p:sp>
      <p:sp>
        <p:nvSpPr>
          <p:cNvPr id="291" name="文本框 290"/>
          <p:cNvSpPr txBox="1"/>
          <p:nvPr/>
        </p:nvSpPr>
        <p:spPr>
          <a:xfrm>
            <a:off x="10084435" y="458152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1</a:t>
            </a:r>
            <a:endParaRPr lang="en-US" altLang="zh-CN" sz="1200">
              <a:solidFill>
                <a:schemeClr val="bg1"/>
              </a:solidFill>
            </a:endParaRPr>
          </a:p>
        </p:txBody>
      </p:sp>
      <p:sp>
        <p:nvSpPr>
          <p:cNvPr id="292" name="文本框 291"/>
          <p:cNvSpPr txBox="1"/>
          <p:nvPr/>
        </p:nvSpPr>
        <p:spPr>
          <a:xfrm>
            <a:off x="10201910" y="5070475"/>
            <a:ext cx="262890" cy="275590"/>
          </a:xfrm>
          <a:prstGeom prst="rect">
            <a:avLst/>
          </a:prstGeom>
          <a:noFill/>
          <a:scene3d>
            <a:camera prst="orthographicFront">
              <a:rot lat="19800000" lon="2400000" rev="0"/>
            </a:camera>
            <a:lightRig rig="threePt" dir="t"/>
          </a:scene3d>
        </p:spPr>
        <p:txBody>
          <a:bodyPr wrap="none" rtlCol="0">
            <a:spAutoFit/>
          </a:bodyPr>
          <a:p>
            <a:r>
              <a:rPr lang="en-US" altLang="zh-CN" sz="1200">
                <a:solidFill>
                  <a:schemeClr val="bg1"/>
                </a:solidFill>
              </a:rPr>
              <a:t>8</a:t>
            </a:r>
            <a:endParaRPr lang="en-US" altLang="zh-CN" sz="1200">
              <a:solidFill>
                <a:schemeClr val="bg1"/>
              </a:solidFill>
            </a:endParaRPr>
          </a:p>
        </p:txBody>
      </p:sp>
      <p:cxnSp>
        <p:nvCxnSpPr>
          <p:cNvPr id="293" name="直接连接符 292"/>
          <p:cNvCxnSpPr/>
          <p:nvPr/>
        </p:nvCxnSpPr>
        <p:spPr>
          <a:xfrm>
            <a:off x="6010275" y="5236845"/>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94" name="直接连接符 293"/>
          <p:cNvCxnSpPr/>
          <p:nvPr/>
        </p:nvCxnSpPr>
        <p:spPr>
          <a:xfrm>
            <a:off x="6013450" y="5525770"/>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95" name="直接连接符 294"/>
          <p:cNvCxnSpPr/>
          <p:nvPr/>
        </p:nvCxnSpPr>
        <p:spPr>
          <a:xfrm>
            <a:off x="6013450" y="4954270"/>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a:off x="6092825" y="4519295"/>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97" name="直接连接符 296"/>
          <p:cNvCxnSpPr/>
          <p:nvPr/>
        </p:nvCxnSpPr>
        <p:spPr>
          <a:xfrm>
            <a:off x="6207125" y="4414520"/>
            <a:ext cx="4155440" cy="8890"/>
          </a:xfrm>
          <a:prstGeom prst="line">
            <a:avLst/>
          </a:prstGeom>
        </p:spPr>
        <p:style>
          <a:lnRef idx="1">
            <a:schemeClr val="dk1"/>
          </a:lnRef>
          <a:fillRef idx="0">
            <a:schemeClr val="dk1"/>
          </a:fillRef>
          <a:effectRef idx="0">
            <a:schemeClr val="dk1"/>
          </a:effectRef>
          <a:fontRef idx="minor">
            <a:schemeClr val="tx1"/>
          </a:fontRef>
        </p:style>
      </p:cxnSp>
      <p:cxnSp>
        <p:nvCxnSpPr>
          <p:cNvPr id="298" name="直接连接符 297"/>
          <p:cNvCxnSpPr/>
          <p:nvPr/>
        </p:nvCxnSpPr>
        <p:spPr>
          <a:xfrm>
            <a:off x="6315710" y="4307840"/>
            <a:ext cx="4155440" cy="8890"/>
          </a:xfrm>
          <a:prstGeom prst="line">
            <a:avLst/>
          </a:prstGeom>
        </p:spPr>
        <p:style>
          <a:lnRef idx="1">
            <a:schemeClr val="dk1"/>
          </a:lnRef>
          <a:fillRef idx="0">
            <a:schemeClr val="dk1"/>
          </a:fillRef>
          <a:effectRef idx="0">
            <a:schemeClr val="dk1"/>
          </a:effectRef>
          <a:fontRef idx="minor">
            <a:schemeClr val="tx1"/>
          </a:fontRef>
        </p:style>
      </p:cxnSp>
      <p:sp>
        <p:nvSpPr>
          <p:cNvPr id="299" name="文本框 298"/>
          <p:cNvSpPr txBox="1"/>
          <p:nvPr/>
        </p:nvSpPr>
        <p:spPr>
          <a:xfrm>
            <a:off x="7684770" y="1024255"/>
            <a:ext cx="1554480" cy="368300"/>
          </a:xfrm>
          <a:prstGeom prst="rect">
            <a:avLst/>
          </a:prstGeom>
          <a:noFill/>
        </p:spPr>
        <p:txBody>
          <a:bodyPr wrap="none" rtlCol="0">
            <a:spAutoFit/>
          </a:bodyPr>
          <a:p>
            <a:r>
              <a:rPr lang="zh-CN" altLang="en-US"/>
              <a:t>核磁共振强度</a:t>
            </a:r>
            <a:endParaRPr lang="zh-CN" altLang="en-US"/>
          </a:p>
        </p:txBody>
      </p:sp>
      <p:sp>
        <p:nvSpPr>
          <p:cNvPr id="300" name="文本框 299"/>
          <p:cNvSpPr txBox="1"/>
          <p:nvPr/>
        </p:nvSpPr>
        <p:spPr>
          <a:xfrm>
            <a:off x="7790815" y="3681730"/>
            <a:ext cx="1097280" cy="368300"/>
          </a:xfrm>
          <a:prstGeom prst="rect">
            <a:avLst/>
          </a:prstGeom>
          <a:noFill/>
        </p:spPr>
        <p:txBody>
          <a:bodyPr wrap="none" rtlCol="0">
            <a:spAutoFit/>
          </a:bodyPr>
          <a:p>
            <a:r>
              <a:rPr lang="zh-CN" altLang="en-US"/>
              <a:t>电子密度</a:t>
            </a:r>
            <a:endParaRPr lang="zh-CN" altLang="en-US"/>
          </a:p>
        </p:txBody>
      </p:sp>
      <p:cxnSp>
        <p:nvCxnSpPr>
          <p:cNvPr id="301" name="直接连接符 300"/>
          <p:cNvCxnSpPr/>
          <p:nvPr/>
        </p:nvCxnSpPr>
        <p:spPr>
          <a:xfrm>
            <a:off x="10206990" y="2199640"/>
            <a:ext cx="9525" cy="2511425"/>
          </a:xfrm>
          <a:prstGeom prst="line">
            <a:avLst/>
          </a:prstGeom>
        </p:spPr>
        <p:style>
          <a:lnRef idx="1">
            <a:schemeClr val="accent4"/>
          </a:lnRef>
          <a:fillRef idx="0">
            <a:schemeClr val="accent4"/>
          </a:fillRef>
          <a:effectRef idx="0">
            <a:schemeClr val="accent4"/>
          </a:effectRef>
          <a:fontRef idx="minor">
            <a:schemeClr val="tx1"/>
          </a:fontRef>
        </p:style>
      </p:cxnSp>
      <p:sp>
        <p:nvSpPr>
          <p:cNvPr id="302" name="文本框 301"/>
          <p:cNvSpPr txBox="1"/>
          <p:nvPr/>
        </p:nvSpPr>
        <p:spPr>
          <a:xfrm>
            <a:off x="11002010" y="2625725"/>
            <a:ext cx="426720" cy="1753235"/>
          </a:xfrm>
          <a:prstGeom prst="rect">
            <a:avLst/>
          </a:prstGeom>
          <a:noFill/>
        </p:spPr>
        <p:txBody>
          <a:bodyPr wrap="square" rtlCol="0">
            <a:spAutoFit/>
          </a:bodyPr>
          <a:p>
            <a:r>
              <a:rPr lang="zh-CN" altLang="en-US"/>
              <a:t>像素回归</a:t>
            </a:r>
            <a:endParaRPr lang="zh-CN" altLang="en-US"/>
          </a:p>
          <a:p>
            <a:r>
              <a:rPr lang="zh-CN" altLang="en-US"/>
              <a:t>问题</a:t>
            </a:r>
            <a:endParaRPr lang="zh-CN" altLang="en-US"/>
          </a:p>
        </p:txBody>
      </p:sp>
      <p:sp>
        <p:nvSpPr>
          <p:cNvPr id="2" name="文本框 1"/>
          <p:cNvSpPr txBox="1"/>
          <p:nvPr/>
        </p:nvSpPr>
        <p:spPr>
          <a:xfrm>
            <a:off x="2402840" y="717550"/>
            <a:ext cx="512445" cy="368300"/>
          </a:xfrm>
          <a:prstGeom prst="rect">
            <a:avLst/>
          </a:prstGeom>
          <a:noFill/>
        </p:spPr>
        <p:txBody>
          <a:bodyPr wrap="none" rtlCol="0">
            <a:spAutoFit/>
          </a:bodyPr>
          <a:p>
            <a:r>
              <a:rPr lang="en-US" altLang="zh-CN"/>
              <a:t>MR</a:t>
            </a:r>
            <a:endParaRPr lang="en-US" altLang="zh-CN"/>
          </a:p>
        </p:txBody>
      </p:sp>
      <p:sp>
        <p:nvSpPr>
          <p:cNvPr id="8" name="文本框 7"/>
          <p:cNvSpPr txBox="1"/>
          <p:nvPr/>
        </p:nvSpPr>
        <p:spPr>
          <a:xfrm>
            <a:off x="2437765" y="3630930"/>
            <a:ext cx="442595" cy="368300"/>
          </a:xfrm>
          <a:prstGeom prst="rect">
            <a:avLst/>
          </a:prstGeom>
          <a:noFill/>
        </p:spPr>
        <p:txBody>
          <a:bodyPr wrap="none" rtlCol="0">
            <a:spAutoFit/>
          </a:bodyPr>
          <a:p>
            <a:r>
              <a:rPr lang="en-US" altLang="zh-CN"/>
              <a:t>CT</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Methodology</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1979930" y="5616575"/>
            <a:ext cx="6428105" cy="368300"/>
          </a:xfrm>
          <a:prstGeom prst="rect">
            <a:avLst/>
          </a:prstGeom>
          <a:noFill/>
        </p:spPr>
        <p:txBody>
          <a:bodyPr wrap="square" rtlCol="0">
            <a:spAutoFit/>
          </a:bodyPr>
          <a:p>
            <a:r>
              <a:rPr lang="en-US" altLang="zh-CN"/>
              <a:t>[36]</a:t>
            </a:r>
            <a:r>
              <a:rPr lang="zh-CN" altLang="en-US"/>
              <a:t>提出将正确标签视为隐变量，直接将标签噪声建模进网络。</a:t>
            </a:r>
            <a:endParaRPr lang="zh-CN" altLang="en-US"/>
          </a:p>
        </p:txBody>
      </p:sp>
      <p:pic>
        <p:nvPicPr>
          <p:cNvPr id="2" name="图片 1"/>
          <p:cNvPicPr>
            <a:picLocks noChangeAspect="1"/>
          </p:cNvPicPr>
          <p:nvPr/>
        </p:nvPicPr>
        <p:blipFill>
          <a:blip r:embed="rId2"/>
          <a:stretch>
            <a:fillRect/>
          </a:stretch>
        </p:blipFill>
        <p:spPr>
          <a:xfrm>
            <a:off x="527050" y="789305"/>
            <a:ext cx="11125200" cy="3295650"/>
          </a:xfrm>
          <a:prstGeom prst="rect">
            <a:avLst/>
          </a:prstGeom>
        </p:spPr>
      </p:pic>
      <p:pic>
        <p:nvPicPr>
          <p:cNvPr id="3" name="图片 2"/>
          <p:cNvPicPr>
            <a:picLocks noChangeAspect="1"/>
          </p:cNvPicPr>
          <p:nvPr/>
        </p:nvPicPr>
        <p:blipFill>
          <a:blip r:embed="rId3"/>
          <a:stretch>
            <a:fillRect/>
          </a:stretch>
        </p:blipFill>
        <p:spPr>
          <a:xfrm>
            <a:off x="3190875" y="4084320"/>
            <a:ext cx="5810250" cy="1409700"/>
          </a:xfrm>
          <a:prstGeom prst="rect">
            <a:avLst/>
          </a:prstGeom>
        </p:spPr>
      </p:pic>
      <p:sp>
        <p:nvSpPr>
          <p:cNvPr id="6" name="矩形 5"/>
          <p:cNvSpPr/>
          <p:nvPr/>
        </p:nvSpPr>
        <p:spPr>
          <a:xfrm>
            <a:off x="4876165" y="4881245"/>
            <a:ext cx="1057275" cy="313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a:t>
            </a:r>
            <a:endParaRPr lang="en-US" altLang="zh-CN"/>
          </a:p>
        </p:txBody>
      </p:sp>
      <p:sp>
        <p:nvSpPr>
          <p:cNvPr id="7" name="矩形 6"/>
          <p:cNvSpPr/>
          <p:nvPr/>
        </p:nvSpPr>
        <p:spPr>
          <a:xfrm>
            <a:off x="7035165" y="4881245"/>
            <a:ext cx="1057275" cy="313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R</a:t>
            </a:r>
            <a:endParaRPr lang="en-US" altLang="zh-CN"/>
          </a:p>
        </p:txBody>
      </p:sp>
      <p:sp>
        <p:nvSpPr>
          <p:cNvPr id="8" name="矩形 7"/>
          <p:cNvSpPr/>
          <p:nvPr/>
        </p:nvSpPr>
        <p:spPr>
          <a:xfrm>
            <a:off x="8408670" y="4704715"/>
            <a:ext cx="358140" cy="313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y</a:t>
            </a:r>
            <a:endParaRPr lang="en-US" altLang="zh-CN" baseline="30000"/>
          </a:p>
        </p:txBody>
      </p:sp>
      <p:sp>
        <p:nvSpPr>
          <p:cNvPr id="9" name="文本框 8"/>
          <p:cNvSpPr txBox="1"/>
          <p:nvPr/>
        </p:nvSpPr>
        <p:spPr>
          <a:xfrm>
            <a:off x="8420100" y="4586605"/>
            <a:ext cx="277495"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10" name="文本框 9"/>
          <p:cNvSpPr txBox="1"/>
          <p:nvPr/>
        </p:nvSpPr>
        <p:spPr>
          <a:xfrm>
            <a:off x="661035" y="6148705"/>
            <a:ext cx="10962005" cy="368300"/>
          </a:xfrm>
          <a:prstGeom prst="rect">
            <a:avLst/>
          </a:prstGeom>
          <a:noFill/>
        </p:spPr>
        <p:txBody>
          <a:bodyPr wrap="square" rtlCol="0" anchor="t">
            <a:spAutoFit/>
          </a:bodyPr>
          <a:p>
            <a:r>
              <a:rPr lang="zh-CN" altLang="en-US"/>
              <a:t>[</a:t>
            </a:r>
            <a:r>
              <a:rPr lang="en-US" altLang="zh-CN"/>
              <a:t>36</a:t>
            </a:r>
            <a:r>
              <a:rPr lang="zh-CN" altLang="en-US"/>
              <a:t>]J Goldberger, E Benreuven. Training deep neural-networks using a noise adaptation layer.  2016.</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Methodology</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1163955" y="844550"/>
            <a:ext cx="9864725" cy="56413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Methodology</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296035" y="2277110"/>
            <a:ext cx="5753100" cy="590550"/>
          </a:xfrm>
          <a:prstGeom prst="rect">
            <a:avLst/>
          </a:prstGeom>
        </p:spPr>
      </p:pic>
      <p:pic>
        <p:nvPicPr>
          <p:cNvPr id="3" name="图片 2"/>
          <p:cNvPicPr>
            <a:picLocks noChangeAspect="1"/>
          </p:cNvPicPr>
          <p:nvPr/>
        </p:nvPicPr>
        <p:blipFill>
          <a:blip r:embed="rId3"/>
          <a:stretch>
            <a:fillRect/>
          </a:stretch>
        </p:blipFill>
        <p:spPr>
          <a:xfrm>
            <a:off x="1839595" y="3181350"/>
            <a:ext cx="4667250" cy="495300"/>
          </a:xfrm>
          <a:prstGeom prst="rect">
            <a:avLst/>
          </a:prstGeom>
        </p:spPr>
      </p:pic>
      <p:pic>
        <p:nvPicPr>
          <p:cNvPr id="5" name="图片 4"/>
          <p:cNvPicPr>
            <a:picLocks noChangeAspect="1"/>
          </p:cNvPicPr>
          <p:nvPr/>
        </p:nvPicPr>
        <p:blipFill>
          <a:blip r:embed="rId4"/>
          <a:stretch>
            <a:fillRect/>
          </a:stretch>
        </p:blipFill>
        <p:spPr>
          <a:xfrm>
            <a:off x="1339215" y="4076065"/>
            <a:ext cx="5667375" cy="438150"/>
          </a:xfrm>
          <a:prstGeom prst="rect">
            <a:avLst/>
          </a:prstGeom>
        </p:spPr>
      </p:pic>
      <p:pic>
        <p:nvPicPr>
          <p:cNvPr id="6" name="图片 5"/>
          <p:cNvPicPr>
            <a:picLocks noChangeAspect="1"/>
          </p:cNvPicPr>
          <p:nvPr/>
        </p:nvPicPr>
        <p:blipFill>
          <a:blip r:embed="rId5"/>
          <a:stretch>
            <a:fillRect/>
          </a:stretch>
        </p:blipFill>
        <p:spPr>
          <a:xfrm>
            <a:off x="7767320" y="1176020"/>
            <a:ext cx="2886075" cy="45053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26415" y="950595"/>
            <a:ext cx="6162040" cy="2861310"/>
          </a:xfrm>
          <a:prstGeom prst="rect">
            <a:avLst/>
          </a:prstGeom>
          <a:noFill/>
        </p:spPr>
        <p:txBody>
          <a:bodyPr wrap="square" rtlCol="0" anchor="t">
            <a:spAutoFit/>
          </a:bodyPr>
          <a:p>
            <a:pPr marL="285750" indent="-285750">
              <a:buFont typeface="Wingdings" panose="05000000000000000000" charset="0"/>
              <a:buChar char="n"/>
            </a:pPr>
            <a:r>
              <a:rPr lang="zh-CN" altLang="en-US"/>
              <a:t>RegGAN 的性能评估通过三项调查进行：</a:t>
            </a:r>
            <a:endParaRPr lang="zh-CN" altLang="en-US"/>
          </a:p>
          <a:p>
            <a:r>
              <a:rPr lang="zh-CN" altLang="en-US" b="1"/>
              <a:t>1）证明 RegGAN 模式在各种方法中的可行性和优越性</a:t>
            </a:r>
            <a:endParaRPr lang="zh-CN" altLang="en-US" b="1"/>
          </a:p>
          <a:p>
            <a:r>
              <a:rPr lang="zh-CN" altLang="en-US" b="1"/>
              <a:t>2）评估 RegGAN 对噪声的敏感性</a:t>
            </a:r>
            <a:endParaRPr lang="zh-CN" altLang="en-US" b="1"/>
          </a:p>
          <a:p>
            <a:r>
              <a:rPr lang="zh-CN" altLang="en-US" b="1"/>
              <a:t>3）探索 RegGAN 在非配对数据上的可用性</a:t>
            </a:r>
            <a:endParaRPr lang="zh-CN" altLang="en-US" b="1"/>
          </a:p>
          <a:p>
            <a:pPr marL="285750" indent="-285750">
              <a:buFont typeface="Wingdings" panose="05000000000000000000" charset="0"/>
              <a:buChar char="n"/>
            </a:pPr>
            <a:r>
              <a:rPr lang="zh-CN" altLang="en-US" b="1"/>
              <a:t>数据集</a:t>
            </a:r>
            <a:r>
              <a:rPr lang="zh-CN" altLang="en-US"/>
              <a:t>：</a:t>
            </a:r>
            <a:r>
              <a:rPr lang="zh-CN" altLang="en-US" b="1"/>
              <a:t>BraTS 2018</a:t>
            </a:r>
            <a:r>
              <a:rPr lang="zh-CN" altLang="en-US"/>
              <a:t>，训练数据集和测试数据集分别包含 8457 对和 979 对 T1 和 T2 MR 图像</a:t>
            </a:r>
            <a:endParaRPr lang="zh-CN" altLang="en-US"/>
          </a:p>
          <a:p>
            <a:pPr marL="285750" indent="-285750">
              <a:buFont typeface="Wingdings" panose="05000000000000000000" charset="0"/>
              <a:buChar char="n"/>
            </a:pPr>
            <a:r>
              <a:rPr lang="zh-CN" altLang="en-US"/>
              <a:t>通过向原始图像随机添加不同级别的旋转、平移和重新缩放来</a:t>
            </a:r>
            <a:r>
              <a:rPr lang="zh-CN" altLang="en-US" b="1"/>
              <a:t>创建不同噪声</a:t>
            </a:r>
            <a:r>
              <a:rPr lang="zh-CN" altLang="en-US"/>
              <a:t>的图像。</a:t>
            </a:r>
            <a:endParaRPr lang="zh-CN" altLang="en-US"/>
          </a:p>
          <a:p>
            <a:pPr marL="285750" indent="-285750">
              <a:buFont typeface="Wingdings" panose="05000000000000000000" charset="0"/>
              <a:buChar char="n"/>
            </a:pPr>
            <a:r>
              <a:rPr lang="zh-CN" altLang="en-US"/>
              <a:t>在对</a:t>
            </a:r>
            <a:r>
              <a:rPr lang="zh-CN" altLang="en-US" b="1"/>
              <a:t>未配对图像</a:t>
            </a:r>
            <a:r>
              <a:rPr lang="zh-CN" altLang="en-US"/>
              <a:t>进行训练时，我们从 T1 中随机采样一张图像，从 T2 中随机采样另一张图像。</a:t>
            </a:r>
            <a:endParaRPr lang="zh-CN" altLang="en-US"/>
          </a:p>
        </p:txBody>
      </p:sp>
      <p:pic>
        <p:nvPicPr>
          <p:cNvPr id="7" name="图片 6"/>
          <p:cNvPicPr>
            <a:picLocks noChangeAspect="1"/>
          </p:cNvPicPr>
          <p:nvPr/>
        </p:nvPicPr>
        <p:blipFill>
          <a:blip r:embed="rId2"/>
          <a:stretch>
            <a:fillRect/>
          </a:stretch>
        </p:blipFill>
        <p:spPr>
          <a:xfrm>
            <a:off x="7411720" y="950595"/>
            <a:ext cx="2724150" cy="2707005"/>
          </a:xfrm>
          <a:prstGeom prst="rect">
            <a:avLst/>
          </a:prstGeom>
        </p:spPr>
      </p:pic>
      <p:pic>
        <p:nvPicPr>
          <p:cNvPr id="8" name="图片 7"/>
          <p:cNvPicPr>
            <a:picLocks noChangeAspect="1"/>
          </p:cNvPicPr>
          <p:nvPr/>
        </p:nvPicPr>
        <p:blipFill>
          <a:blip r:embed="rId3"/>
          <a:stretch>
            <a:fillRect/>
          </a:stretch>
        </p:blipFill>
        <p:spPr>
          <a:xfrm>
            <a:off x="7359650" y="3739515"/>
            <a:ext cx="2776220" cy="28155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35940" y="893445"/>
            <a:ext cx="6162040" cy="645160"/>
          </a:xfrm>
          <a:prstGeom prst="rect">
            <a:avLst/>
          </a:prstGeom>
          <a:noFill/>
        </p:spPr>
        <p:txBody>
          <a:bodyPr wrap="square" rtlCol="0" anchor="t">
            <a:spAutoFit/>
          </a:bodyPr>
          <a:p>
            <a:r>
              <a:rPr lang="zh-CN" altLang="en-US"/>
              <a:t>1）证明 RegGAN 模式在各种方法中的可行性和优越性</a:t>
            </a:r>
            <a:endParaRPr lang="zh-CN" altLang="en-US"/>
          </a:p>
          <a:p>
            <a:endParaRPr lang="zh-CN" altLang="en-US"/>
          </a:p>
        </p:txBody>
      </p:sp>
      <p:pic>
        <p:nvPicPr>
          <p:cNvPr id="2" name="图片 1"/>
          <p:cNvPicPr>
            <a:picLocks noChangeAspect="1"/>
          </p:cNvPicPr>
          <p:nvPr/>
        </p:nvPicPr>
        <p:blipFill>
          <a:blip r:embed="rId2"/>
          <a:stretch>
            <a:fillRect/>
          </a:stretch>
        </p:blipFill>
        <p:spPr>
          <a:xfrm>
            <a:off x="1473835" y="1367155"/>
            <a:ext cx="9244965" cy="48228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35940" y="893445"/>
            <a:ext cx="6162040" cy="645160"/>
          </a:xfrm>
          <a:prstGeom prst="rect">
            <a:avLst/>
          </a:prstGeom>
          <a:noFill/>
        </p:spPr>
        <p:txBody>
          <a:bodyPr wrap="square" rtlCol="0" anchor="t">
            <a:spAutoFit/>
          </a:bodyPr>
          <a:p>
            <a:r>
              <a:rPr lang="zh-CN" altLang="en-US"/>
              <a:t>1）证明 RegGAN 模式在各种方法中的可行性和优越性</a:t>
            </a:r>
            <a:endParaRPr lang="zh-CN" altLang="en-US"/>
          </a:p>
          <a:p>
            <a:endParaRPr lang="zh-CN" altLang="en-US"/>
          </a:p>
        </p:txBody>
      </p:sp>
      <p:pic>
        <p:nvPicPr>
          <p:cNvPr id="3" name="图片 2"/>
          <p:cNvPicPr>
            <a:picLocks noChangeAspect="1"/>
          </p:cNvPicPr>
          <p:nvPr/>
        </p:nvPicPr>
        <p:blipFill>
          <a:blip r:embed="rId2"/>
          <a:stretch>
            <a:fillRect/>
          </a:stretch>
        </p:blipFill>
        <p:spPr>
          <a:xfrm>
            <a:off x="3021330" y="1267460"/>
            <a:ext cx="6149340" cy="5302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35940" y="893445"/>
            <a:ext cx="6162040" cy="645160"/>
          </a:xfrm>
          <a:prstGeom prst="rect">
            <a:avLst/>
          </a:prstGeom>
          <a:noFill/>
        </p:spPr>
        <p:txBody>
          <a:bodyPr wrap="square" rtlCol="0" anchor="t">
            <a:spAutoFit/>
          </a:bodyPr>
          <a:p>
            <a:r>
              <a:rPr lang="zh-CN" altLang="en-US">
                <a:sym typeface="+mn-ea"/>
              </a:rPr>
              <a:t>2）评估 RegGAN 对噪声的敏感性</a:t>
            </a:r>
            <a:endParaRPr lang="zh-CN" altLang="en-US"/>
          </a:p>
          <a:p>
            <a:endParaRPr lang="zh-CN" altLang="en-US"/>
          </a:p>
        </p:txBody>
      </p:sp>
      <p:pic>
        <p:nvPicPr>
          <p:cNvPr id="2" name="图片 1"/>
          <p:cNvPicPr>
            <a:picLocks noChangeAspect="1"/>
          </p:cNvPicPr>
          <p:nvPr/>
        </p:nvPicPr>
        <p:blipFill>
          <a:blip r:embed="rId2"/>
          <a:stretch>
            <a:fillRect/>
          </a:stretch>
        </p:blipFill>
        <p:spPr>
          <a:xfrm>
            <a:off x="2124075" y="1207770"/>
            <a:ext cx="7943850" cy="819150"/>
          </a:xfrm>
          <a:prstGeom prst="rect">
            <a:avLst/>
          </a:prstGeom>
        </p:spPr>
      </p:pic>
      <p:pic>
        <p:nvPicPr>
          <p:cNvPr id="5" name="图片 4"/>
          <p:cNvPicPr>
            <a:picLocks noChangeAspect="1"/>
          </p:cNvPicPr>
          <p:nvPr/>
        </p:nvPicPr>
        <p:blipFill>
          <a:blip r:embed="rId3"/>
          <a:stretch>
            <a:fillRect/>
          </a:stretch>
        </p:blipFill>
        <p:spPr>
          <a:xfrm>
            <a:off x="1986280" y="2016760"/>
            <a:ext cx="8220075" cy="4552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26</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35940" y="893445"/>
            <a:ext cx="6162040" cy="645160"/>
          </a:xfrm>
          <a:prstGeom prst="rect">
            <a:avLst/>
          </a:prstGeom>
          <a:noFill/>
        </p:spPr>
        <p:txBody>
          <a:bodyPr wrap="square" rtlCol="0" anchor="t">
            <a:spAutoFit/>
          </a:bodyPr>
          <a:p>
            <a:r>
              <a:rPr lang="zh-CN" altLang="en-US">
                <a:sym typeface="+mn-ea"/>
              </a:rPr>
              <a:t>2）评估 RegGAN 对噪声的敏感性</a:t>
            </a:r>
            <a:endParaRPr lang="zh-CN" altLang="en-US"/>
          </a:p>
          <a:p>
            <a:endParaRPr lang="zh-CN" altLang="en-US"/>
          </a:p>
        </p:txBody>
      </p:sp>
      <p:pic>
        <p:nvPicPr>
          <p:cNvPr id="6" name="图片 5"/>
          <p:cNvPicPr>
            <a:picLocks noChangeAspect="1"/>
          </p:cNvPicPr>
          <p:nvPr/>
        </p:nvPicPr>
        <p:blipFill>
          <a:blip r:embed="rId2"/>
          <a:stretch>
            <a:fillRect/>
          </a:stretch>
        </p:blipFill>
        <p:spPr>
          <a:xfrm>
            <a:off x="374650" y="1804035"/>
            <a:ext cx="11248390" cy="33547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Experiments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27</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535940" y="893445"/>
            <a:ext cx="6162040" cy="368300"/>
          </a:xfrm>
          <a:prstGeom prst="rect">
            <a:avLst/>
          </a:prstGeom>
          <a:noFill/>
        </p:spPr>
        <p:txBody>
          <a:bodyPr wrap="square" rtlCol="0" anchor="t">
            <a:spAutoFit/>
          </a:bodyPr>
          <a:p>
            <a:r>
              <a:rPr lang="zh-CN" altLang="en-US">
                <a:sym typeface="+mn-ea"/>
              </a:rPr>
              <a:t>3）探索 RegGAN 在非配对数据上的可用性</a:t>
            </a:r>
            <a:endParaRPr lang="zh-CN" altLang="en-US"/>
          </a:p>
        </p:txBody>
      </p:sp>
      <p:pic>
        <p:nvPicPr>
          <p:cNvPr id="3" name="图片 2"/>
          <p:cNvPicPr>
            <a:picLocks noChangeAspect="1"/>
          </p:cNvPicPr>
          <p:nvPr/>
        </p:nvPicPr>
        <p:blipFill>
          <a:blip r:embed="rId2"/>
          <a:stretch>
            <a:fillRect/>
          </a:stretch>
        </p:blipFill>
        <p:spPr>
          <a:xfrm>
            <a:off x="1982470" y="1262380"/>
            <a:ext cx="8214360" cy="2586990"/>
          </a:xfrm>
          <a:prstGeom prst="rect">
            <a:avLst/>
          </a:prstGeom>
        </p:spPr>
      </p:pic>
      <p:pic>
        <p:nvPicPr>
          <p:cNvPr id="5" name="图片 4"/>
          <p:cNvPicPr>
            <a:picLocks noChangeAspect="1"/>
          </p:cNvPicPr>
          <p:nvPr/>
        </p:nvPicPr>
        <p:blipFill>
          <a:blip r:embed="rId3"/>
          <a:stretch>
            <a:fillRect/>
          </a:stretch>
        </p:blipFill>
        <p:spPr>
          <a:xfrm>
            <a:off x="1718945" y="3851275"/>
            <a:ext cx="8741410" cy="27165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Conclusion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28</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965200" y="1057275"/>
            <a:ext cx="10169525" cy="2030095"/>
          </a:xfrm>
          <a:prstGeom prst="rect">
            <a:avLst/>
          </a:prstGeom>
          <a:noFill/>
        </p:spPr>
        <p:txBody>
          <a:bodyPr wrap="square" rtlCol="0" anchor="t">
            <a:spAutoFit/>
          </a:bodyPr>
          <a:p>
            <a:pPr marL="285750" indent="-285750">
              <a:buFont typeface="Wingdings" panose="05000000000000000000" charset="0"/>
              <a:buChar char="n"/>
            </a:pPr>
            <a:r>
              <a:rPr lang="zh-CN" altLang="en-US"/>
              <a:t>向医学界</a:t>
            </a:r>
            <a:r>
              <a:rPr lang="zh-CN" altLang="en-US" b="1"/>
              <a:t>引入了</a:t>
            </a:r>
            <a:r>
              <a:rPr lang="zh-CN" altLang="en-US"/>
              <a:t>一种新的图像到图像翻译模式</a:t>
            </a:r>
            <a:r>
              <a:rPr lang="zh-CN" altLang="en-US" b="1"/>
              <a:t>RegGAN</a:t>
            </a:r>
            <a:r>
              <a:rPr lang="zh-CN" altLang="en-US"/>
              <a:t>，可以打破图像到图像翻译任务的困境。</a:t>
            </a:r>
            <a:endParaRPr lang="zh-CN" altLang="en-US"/>
          </a:p>
          <a:p>
            <a:pPr marL="285750" indent="-285750">
              <a:buFont typeface="Wingdings" panose="05000000000000000000" charset="0"/>
              <a:buChar char="n"/>
            </a:pPr>
            <a:r>
              <a:rPr lang="zh-CN" altLang="en-US"/>
              <a:t>验证了 RegGAN 的可行性及其与 Pix2Pix 和循环一致性相比的卓越性能。</a:t>
            </a:r>
            <a:endParaRPr lang="zh-CN" altLang="en-US"/>
          </a:p>
          <a:p>
            <a:pPr marL="285750" indent="-285750">
              <a:buFont typeface="Wingdings" panose="05000000000000000000" charset="0"/>
              <a:buChar char="n"/>
            </a:pPr>
            <a:r>
              <a:rPr lang="zh-CN" altLang="en-US"/>
              <a:t>验证了 RegGAN 可以整合到各种现有方法中以提高其性能。</a:t>
            </a:r>
            <a:endParaRPr lang="zh-CN" altLang="en-US"/>
          </a:p>
          <a:p>
            <a:pPr marL="285750" indent="-285750">
              <a:buFont typeface="Wingdings" panose="05000000000000000000" charset="0"/>
              <a:buChar char="n"/>
            </a:pPr>
            <a:r>
              <a:rPr lang="zh-CN" altLang="en-US"/>
              <a:t>评估了 RegGAN 对噪声的敏感性。</a:t>
            </a:r>
            <a:endParaRPr lang="zh-CN" altLang="en-US"/>
          </a:p>
          <a:p>
            <a:r>
              <a:rPr lang="zh-CN" altLang="en-US"/>
              <a:t>结果证实，RegGAN 可以很好地适应从无噪声到大规模噪声的各种场景。</a:t>
            </a:r>
            <a:endParaRPr lang="zh-CN" altLang="en-US"/>
          </a:p>
          <a:p>
            <a:r>
              <a:rPr lang="zh-CN" altLang="en-US"/>
              <a:t>但是，此模式可能</a:t>
            </a:r>
            <a:r>
              <a:rPr lang="zh-CN" altLang="en-US" b="1"/>
              <a:t>不适用于自然图像</a:t>
            </a:r>
            <a:r>
              <a:rPr lang="zh-CN" altLang="en-US"/>
              <a:t>。噪声可能不能简单地认为是由于自然图像中的差异导致的变形误差远大于医学图像中的变形误差。</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医学图像转换</a:t>
            </a:r>
            <a:endParaRPr kumimoji="0" 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31" name="组合 630"/>
          <p:cNvGrpSpPr/>
          <p:nvPr/>
        </p:nvGrpSpPr>
        <p:grpSpPr>
          <a:xfrm>
            <a:off x="1078230" y="1226820"/>
            <a:ext cx="2032000" cy="2073910"/>
            <a:chOff x="1698" y="1932"/>
            <a:chExt cx="3200" cy="3266"/>
          </a:xfrm>
        </p:grpSpPr>
        <p:sp>
          <p:nvSpPr>
            <p:cNvPr id="138" name="矩形 137"/>
            <p:cNvSpPr/>
            <p:nvPr/>
          </p:nvSpPr>
          <p:spPr>
            <a:xfrm>
              <a:off x="1698" y="1932"/>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139" name="矩形 138"/>
            <p:cNvSpPr/>
            <p:nvPr/>
          </p:nvSpPr>
          <p:spPr>
            <a:xfrm>
              <a:off x="1698" y="2743"/>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140" name="矩形 139"/>
            <p:cNvSpPr/>
            <p:nvPr/>
          </p:nvSpPr>
          <p:spPr>
            <a:xfrm>
              <a:off x="1698" y="3562"/>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141" name="矩形 140"/>
            <p:cNvSpPr/>
            <p:nvPr/>
          </p:nvSpPr>
          <p:spPr>
            <a:xfrm>
              <a:off x="1698" y="4373"/>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142" name="矩形 141"/>
            <p:cNvSpPr/>
            <p:nvPr/>
          </p:nvSpPr>
          <p:spPr>
            <a:xfrm>
              <a:off x="2498"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43" name="矩形 142"/>
            <p:cNvSpPr/>
            <p:nvPr/>
          </p:nvSpPr>
          <p:spPr>
            <a:xfrm>
              <a:off x="2498"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144" name="矩形 143"/>
            <p:cNvSpPr/>
            <p:nvPr/>
          </p:nvSpPr>
          <p:spPr>
            <a:xfrm>
              <a:off x="2498"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145" name="矩形 144"/>
            <p:cNvSpPr/>
            <p:nvPr/>
          </p:nvSpPr>
          <p:spPr>
            <a:xfrm>
              <a:off x="2498"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146" name="矩形 145"/>
            <p:cNvSpPr/>
            <p:nvPr/>
          </p:nvSpPr>
          <p:spPr>
            <a:xfrm>
              <a:off x="3298"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147" name="矩形 146"/>
            <p:cNvSpPr/>
            <p:nvPr/>
          </p:nvSpPr>
          <p:spPr>
            <a:xfrm>
              <a:off x="3298"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148" name="矩形 147"/>
            <p:cNvSpPr/>
            <p:nvPr/>
          </p:nvSpPr>
          <p:spPr>
            <a:xfrm>
              <a:off x="3298"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149" name="矩形 148"/>
            <p:cNvSpPr/>
            <p:nvPr/>
          </p:nvSpPr>
          <p:spPr>
            <a:xfrm>
              <a:off x="3298"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150" name="矩形 149"/>
            <p:cNvSpPr/>
            <p:nvPr/>
          </p:nvSpPr>
          <p:spPr>
            <a:xfrm>
              <a:off x="4098" y="193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151" name="矩形 150"/>
            <p:cNvSpPr/>
            <p:nvPr/>
          </p:nvSpPr>
          <p:spPr>
            <a:xfrm>
              <a:off x="4098" y="274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152" name="矩形 151"/>
            <p:cNvSpPr/>
            <p:nvPr/>
          </p:nvSpPr>
          <p:spPr>
            <a:xfrm>
              <a:off x="4098" y="356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153" name="矩形 152"/>
            <p:cNvSpPr/>
            <p:nvPr/>
          </p:nvSpPr>
          <p:spPr>
            <a:xfrm>
              <a:off x="4098" y="437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632" name="组合 631"/>
          <p:cNvGrpSpPr/>
          <p:nvPr/>
        </p:nvGrpSpPr>
        <p:grpSpPr>
          <a:xfrm>
            <a:off x="1078230" y="3776345"/>
            <a:ext cx="2032000" cy="2073910"/>
            <a:chOff x="1698" y="5947"/>
            <a:chExt cx="3200" cy="3266"/>
          </a:xfrm>
        </p:grpSpPr>
        <p:sp>
          <p:nvSpPr>
            <p:cNvPr id="154" name="矩形 153"/>
            <p:cNvSpPr/>
            <p:nvPr/>
          </p:nvSpPr>
          <p:spPr>
            <a:xfrm>
              <a:off x="1698" y="594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155" name="矩形 154"/>
            <p:cNvSpPr/>
            <p:nvPr/>
          </p:nvSpPr>
          <p:spPr>
            <a:xfrm>
              <a:off x="1698" y="6758"/>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156" name="矩形 155"/>
            <p:cNvSpPr/>
            <p:nvPr/>
          </p:nvSpPr>
          <p:spPr>
            <a:xfrm>
              <a:off x="1698" y="757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157" name="矩形 156"/>
            <p:cNvSpPr/>
            <p:nvPr/>
          </p:nvSpPr>
          <p:spPr>
            <a:xfrm>
              <a:off x="1698" y="8388"/>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161" name="矩形 160"/>
            <p:cNvSpPr/>
            <p:nvPr/>
          </p:nvSpPr>
          <p:spPr>
            <a:xfrm>
              <a:off x="2498" y="5954"/>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62" name="矩形 161"/>
            <p:cNvSpPr/>
            <p:nvPr/>
          </p:nvSpPr>
          <p:spPr>
            <a:xfrm>
              <a:off x="2498" y="67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163" name="矩形 162"/>
            <p:cNvSpPr/>
            <p:nvPr/>
          </p:nvSpPr>
          <p:spPr>
            <a:xfrm>
              <a:off x="2498" y="7584"/>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164" name="矩形 163"/>
            <p:cNvSpPr/>
            <p:nvPr/>
          </p:nvSpPr>
          <p:spPr>
            <a:xfrm>
              <a:off x="2498" y="839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165" name="矩形 164"/>
            <p:cNvSpPr/>
            <p:nvPr/>
          </p:nvSpPr>
          <p:spPr>
            <a:xfrm>
              <a:off x="3298" y="5954"/>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166" name="矩形 165"/>
            <p:cNvSpPr/>
            <p:nvPr/>
          </p:nvSpPr>
          <p:spPr>
            <a:xfrm>
              <a:off x="3298" y="67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167" name="矩形 166"/>
            <p:cNvSpPr/>
            <p:nvPr/>
          </p:nvSpPr>
          <p:spPr>
            <a:xfrm>
              <a:off x="3298" y="7584"/>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168" name="矩形 167"/>
            <p:cNvSpPr/>
            <p:nvPr/>
          </p:nvSpPr>
          <p:spPr>
            <a:xfrm>
              <a:off x="3298" y="839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169" name="矩形 168"/>
            <p:cNvSpPr/>
            <p:nvPr/>
          </p:nvSpPr>
          <p:spPr>
            <a:xfrm>
              <a:off x="4098" y="5951"/>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170" name="矩形 169"/>
            <p:cNvSpPr/>
            <p:nvPr/>
          </p:nvSpPr>
          <p:spPr>
            <a:xfrm>
              <a:off x="4098" y="6762"/>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171" name="矩形 170"/>
            <p:cNvSpPr/>
            <p:nvPr/>
          </p:nvSpPr>
          <p:spPr>
            <a:xfrm>
              <a:off x="4098" y="7581"/>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172" name="矩形 171"/>
            <p:cNvSpPr/>
            <p:nvPr/>
          </p:nvSpPr>
          <p:spPr>
            <a:xfrm>
              <a:off x="4098" y="8392"/>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cxnSp>
        <p:nvCxnSpPr>
          <p:cNvPr id="173" name="直接连接符 172"/>
          <p:cNvCxnSpPr/>
          <p:nvPr/>
        </p:nvCxnSpPr>
        <p:spPr>
          <a:xfrm>
            <a:off x="1839595" y="1979295"/>
            <a:ext cx="508000" cy="255905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4" name="直接连接符 173"/>
          <p:cNvCxnSpPr/>
          <p:nvPr/>
        </p:nvCxnSpPr>
        <p:spPr>
          <a:xfrm>
            <a:off x="2338070" y="1979295"/>
            <a:ext cx="508000" cy="2549525"/>
          </a:xfrm>
          <a:prstGeom prst="line">
            <a:avLst/>
          </a:prstGeom>
        </p:spPr>
        <p:style>
          <a:lnRef idx="1">
            <a:schemeClr val="accent4"/>
          </a:lnRef>
          <a:fillRef idx="0">
            <a:schemeClr val="accent4"/>
          </a:fillRef>
          <a:effectRef idx="0">
            <a:schemeClr val="accent4"/>
          </a:effectRef>
          <a:fontRef idx="minor">
            <a:schemeClr val="tx1"/>
          </a:fontRef>
        </p:style>
      </p:cxnSp>
      <p:cxnSp>
        <p:nvCxnSpPr>
          <p:cNvPr id="175" name="直接连接符 174"/>
          <p:cNvCxnSpPr/>
          <p:nvPr/>
        </p:nvCxnSpPr>
        <p:spPr>
          <a:xfrm>
            <a:off x="1809115" y="2505075"/>
            <a:ext cx="471170" cy="2550795"/>
          </a:xfrm>
          <a:prstGeom prst="line">
            <a:avLst/>
          </a:prstGeom>
        </p:spPr>
        <p:style>
          <a:lnRef idx="1">
            <a:schemeClr val="accent4"/>
          </a:lnRef>
          <a:fillRef idx="0">
            <a:schemeClr val="accent4"/>
          </a:fillRef>
          <a:effectRef idx="0">
            <a:schemeClr val="accent4"/>
          </a:effectRef>
          <a:fontRef idx="minor">
            <a:schemeClr val="tx1"/>
          </a:fontRef>
        </p:style>
      </p:cxnSp>
      <p:grpSp>
        <p:nvGrpSpPr>
          <p:cNvPr id="209" name="组合 208"/>
          <p:cNvGrpSpPr/>
          <p:nvPr/>
        </p:nvGrpSpPr>
        <p:grpSpPr>
          <a:xfrm>
            <a:off x="4368800" y="1261745"/>
            <a:ext cx="2032000" cy="2077085"/>
            <a:chOff x="6880" y="1927"/>
            <a:chExt cx="3200" cy="3271"/>
          </a:xfrm>
          <a:scene3d>
            <a:camera prst="orthographicFront">
              <a:rot lat="20700000" lon="3900000" rev="0"/>
            </a:camera>
            <a:lightRig rig="sunrise" dir="t">
              <a:rot lat="0" lon="0" rev="0"/>
            </a:lightRig>
          </a:scene3d>
        </p:grpSpPr>
        <p:sp>
          <p:nvSpPr>
            <p:cNvPr id="193" name="矩形 192"/>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194" name="矩形 193"/>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195" name="矩形 194"/>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196" name="矩形 195"/>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197" name="矩形 196"/>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98" name="矩形 197"/>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199" name="矩形 198"/>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200" name="矩形 199"/>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201" name="矩形 200"/>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202" name="矩形 201"/>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203" name="矩形 202"/>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204" name="矩形 203"/>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205" name="矩形 204"/>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206" name="矩形 205"/>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207" name="矩形 206"/>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208" name="矩形 207"/>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302" name="组合 301"/>
          <p:cNvGrpSpPr/>
          <p:nvPr/>
        </p:nvGrpSpPr>
        <p:grpSpPr>
          <a:xfrm>
            <a:off x="5457825" y="1264920"/>
            <a:ext cx="2032000" cy="2077085"/>
            <a:chOff x="6880" y="1927"/>
            <a:chExt cx="3200" cy="3271"/>
          </a:xfrm>
          <a:scene3d>
            <a:camera prst="orthographicFront">
              <a:rot lat="20700000" lon="3900000" rev="0"/>
            </a:camera>
            <a:lightRig rig="sunrise" dir="t">
              <a:rot lat="0" lon="0" rev="0"/>
            </a:lightRig>
          </a:scene3d>
        </p:grpSpPr>
        <p:sp>
          <p:nvSpPr>
            <p:cNvPr id="303" name="矩形 302"/>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304" name="矩形 303"/>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305" name="矩形 304"/>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306" name="矩形 305"/>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307" name="矩形 306"/>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308" name="矩形 307"/>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309" name="矩形 308"/>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310" name="矩形 309"/>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311" name="矩形 310"/>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312" name="矩形 311"/>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313" name="矩形 312"/>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314" name="矩形 313"/>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315" name="矩形 314"/>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316" name="矩形 315"/>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317" name="矩形 316"/>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318" name="矩形 317"/>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336" name="组合 335"/>
          <p:cNvGrpSpPr/>
          <p:nvPr/>
        </p:nvGrpSpPr>
        <p:grpSpPr>
          <a:xfrm>
            <a:off x="6633845" y="1253490"/>
            <a:ext cx="2032000" cy="2077085"/>
            <a:chOff x="6880" y="1927"/>
            <a:chExt cx="3200" cy="3271"/>
          </a:xfrm>
          <a:scene3d>
            <a:camera prst="orthographicFront">
              <a:rot lat="20700000" lon="3900000" rev="0"/>
            </a:camera>
            <a:lightRig rig="sunrise" dir="t">
              <a:rot lat="0" lon="0" rev="0"/>
            </a:lightRig>
          </a:scene3d>
        </p:grpSpPr>
        <p:sp>
          <p:nvSpPr>
            <p:cNvPr id="337" name="矩形 336"/>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338" name="矩形 337"/>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339" name="矩形 338"/>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340" name="矩形 339"/>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341" name="矩形 340"/>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342" name="矩形 341"/>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343" name="矩形 342"/>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344" name="矩形 343"/>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345" name="矩形 344"/>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346" name="矩形 345"/>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347" name="矩形 346"/>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348" name="矩形 347"/>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349" name="矩形 348"/>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350" name="矩形 349"/>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351" name="矩形 350"/>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352" name="矩形 351"/>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471" name="组合 470"/>
          <p:cNvGrpSpPr/>
          <p:nvPr/>
        </p:nvGrpSpPr>
        <p:grpSpPr>
          <a:xfrm>
            <a:off x="7916545" y="1253490"/>
            <a:ext cx="2032000" cy="2077085"/>
            <a:chOff x="6880" y="1927"/>
            <a:chExt cx="3200" cy="3271"/>
          </a:xfrm>
          <a:scene3d>
            <a:camera prst="orthographicFront">
              <a:rot lat="20700000" lon="3900000" rev="0"/>
            </a:camera>
            <a:lightRig rig="sunrise" dir="t">
              <a:rot lat="0" lon="0" rev="0"/>
            </a:lightRig>
          </a:scene3d>
        </p:grpSpPr>
        <p:sp>
          <p:nvSpPr>
            <p:cNvPr id="472" name="矩形 471"/>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473" name="矩形 472"/>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474" name="矩形 473"/>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475" name="矩形 474"/>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476" name="矩形 475"/>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477" name="矩形 476"/>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478" name="矩形 477"/>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479" name="矩形 478"/>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480" name="矩形 479"/>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481" name="矩形 480"/>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482" name="矩形 481"/>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483" name="矩形 482"/>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484" name="矩形 483"/>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485" name="矩形 484"/>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486" name="矩形 485"/>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487" name="矩形 486"/>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488" name="组合 487"/>
          <p:cNvGrpSpPr/>
          <p:nvPr/>
        </p:nvGrpSpPr>
        <p:grpSpPr>
          <a:xfrm>
            <a:off x="9092565" y="1251585"/>
            <a:ext cx="2032000" cy="2077085"/>
            <a:chOff x="6880" y="1927"/>
            <a:chExt cx="3200" cy="3271"/>
          </a:xfrm>
          <a:scene3d>
            <a:camera prst="orthographicFront">
              <a:rot lat="20700000" lon="3900000" rev="0"/>
            </a:camera>
            <a:lightRig rig="sunrise" dir="t">
              <a:rot lat="0" lon="0" rev="0"/>
            </a:lightRig>
          </a:scene3d>
        </p:grpSpPr>
        <p:sp>
          <p:nvSpPr>
            <p:cNvPr id="489" name="矩形 488"/>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490" name="矩形 489"/>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491" name="矩形 490"/>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492" name="矩形 491"/>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493" name="矩形 492"/>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494" name="矩形 493"/>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495" name="矩形 494"/>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496" name="矩形 495"/>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497" name="矩形 496"/>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498" name="矩形 497"/>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499" name="矩形 498"/>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500" name="矩形 499"/>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501" name="矩形 500"/>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502" name="矩形 501"/>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503" name="矩形 502"/>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504" name="矩形 503"/>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542" name="组合 541"/>
          <p:cNvGrpSpPr/>
          <p:nvPr/>
        </p:nvGrpSpPr>
        <p:grpSpPr>
          <a:xfrm>
            <a:off x="4363085" y="3774440"/>
            <a:ext cx="2032000" cy="2077085"/>
            <a:chOff x="6880" y="1927"/>
            <a:chExt cx="3200" cy="3271"/>
          </a:xfrm>
          <a:scene3d>
            <a:camera prst="orthographicFront">
              <a:rot lat="20700000" lon="3900000" rev="0"/>
            </a:camera>
            <a:lightRig rig="sunrise" dir="t">
              <a:rot lat="0" lon="0" rev="0"/>
            </a:lightRig>
          </a:scene3d>
        </p:grpSpPr>
        <p:sp>
          <p:nvSpPr>
            <p:cNvPr id="543" name="矩形 542"/>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544" name="矩形 543"/>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545" name="矩形 544"/>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546" name="矩形 545"/>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547" name="矩形 546"/>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548" name="矩形 547"/>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549" name="矩形 548"/>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550" name="矩形 549"/>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551" name="矩形 550"/>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552" name="矩形 551"/>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553" name="矩形 552"/>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554" name="矩形 553"/>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555" name="矩形 554"/>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556" name="矩形 555"/>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557" name="矩形 556"/>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558" name="矩形 557"/>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559" name="组合 558"/>
          <p:cNvGrpSpPr/>
          <p:nvPr/>
        </p:nvGrpSpPr>
        <p:grpSpPr>
          <a:xfrm>
            <a:off x="5452110" y="3777615"/>
            <a:ext cx="2032000" cy="2077085"/>
            <a:chOff x="6880" y="1927"/>
            <a:chExt cx="3200" cy="3271"/>
          </a:xfrm>
          <a:scene3d>
            <a:camera prst="orthographicFront">
              <a:rot lat="20700000" lon="3900000" rev="0"/>
            </a:camera>
            <a:lightRig rig="sunrise" dir="t">
              <a:rot lat="0" lon="0" rev="0"/>
            </a:lightRig>
          </a:scene3d>
        </p:grpSpPr>
        <p:sp>
          <p:nvSpPr>
            <p:cNvPr id="560" name="矩形 559"/>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561" name="矩形 560"/>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562" name="矩形 561"/>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563" name="矩形 562"/>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564" name="矩形 563"/>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565" name="矩形 564"/>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566" name="矩形 565"/>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567" name="矩形 566"/>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568" name="矩形 567"/>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569" name="矩形 568"/>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570" name="矩形 569"/>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571" name="矩形 570"/>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572" name="矩形 571"/>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573" name="矩形 572"/>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574" name="矩形 573"/>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575" name="矩形 574"/>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576" name="组合 575"/>
          <p:cNvGrpSpPr/>
          <p:nvPr/>
        </p:nvGrpSpPr>
        <p:grpSpPr>
          <a:xfrm>
            <a:off x="6628130" y="3766185"/>
            <a:ext cx="2032000" cy="2077085"/>
            <a:chOff x="6880" y="1927"/>
            <a:chExt cx="3200" cy="3271"/>
          </a:xfrm>
          <a:scene3d>
            <a:camera prst="orthographicFront">
              <a:rot lat="20700000" lon="3900000" rev="0"/>
            </a:camera>
            <a:lightRig rig="sunrise" dir="t">
              <a:rot lat="0" lon="0" rev="0"/>
            </a:lightRig>
          </a:scene3d>
        </p:grpSpPr>
        <p:sp>
          <p:nvSpPr>
            <p:cNvPr id="577" name="矩形 576"/>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578" name="矩形 577"/>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579" name="矩形 578"/>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580" name="矩形 579"/>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581" name="矩形 580"/>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582" name="矩形 581"/>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583" name="矩形 582"/>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584" name="矩形 583"/>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585" name="矩形 584"/>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586" name="矩形 585"/>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587" name="矩形 586"/>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588" name="矩形 587"/>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589" name="矩形 588"/>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590" name="矩形 589"/>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591" name="矩形 590"/>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592" name="矩形 591"/>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593" name="组合 592"/>
          <p:cNvGrpSpPr/>
          <p:nvPr/>
        </p:nvGrpSpPr>
        <p:grpSpPr>
          <a:xfrm>
            <a:off x="7910830" y="3766185"/>
            <a:ext cx="2032000" cy="2077085"/>
            <a:chOff x="6880" y="1927"/>
            <a:chExt cx="3200" cy="3271"/>
          </a:xfrm>
          <a:scene3d>
            <a:camera prst="orthographicFront">
              <a:rot lat="20700000" lon="3900000" rev="0"/>
            </a:camera>
            <a:lightRig rig="sunrise" dir="t">
              <a:rot lat="0" lon="0" rev="0"/>
            </a:lightRig>
          </a:scene3d>
        </p:grpSpPr>
        <p:sp>
          <p:nvSpPr>
            <p:cNvPr id="594" name="矩形 593"/>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595" name="矩形 594"/>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596" name="矩形 595"/>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597" name="矩形 596"/>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598" name="矩形 597"/>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599" name="矩形 598"/>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600" name="矩形 599"/>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601" name="矩形 600"/>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602" name="矩形 601"/>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603" name="矩形 602"/>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604" name="矩形 603"/>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605" name="矩形 604"/>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606" name="矩形 605"/>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607" name="矩形 606"/>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608" name="矩形 607"/>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609" name="矩形 608"/>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grpSp>
        <p:nvGrpSpPr>
          <p:cNvPr id="610" name="组合 609"/>
          <p:cNvGrpSpPr/>
          <p:nvPr/>
        </p:nvGrpSpPr>
        <p:grpSpPr>
          <a:xfrm>
            <a:off x="9086850" y="3764280"/>
            <a:ext cx="2032000" cy="2077085"/>
            <a:chOff x="6880" y="1927"/>
            <a:chExt cx="3200" cy="3271"/>
          </a:xfrm>
          <a:scene3d>
            <a:camera prst="orthographicFront">
              <a:rot lat="20700000" lon="3900000" rev="0"/>
            </a:camera>
            <a:lightRig rig="sunrise" dir="t">
              <a:rot lat="0" lon="0" rev="0"/>
            </a:lightRig>
          </a:scene3d>
        </p:grpSpPr>
        <p:sp>
          <p:nvSpPr>
            <p:cNvPr id="611" name="矩形 610"/>
            <p:cNvSpPr/>
            <p:nvPr/>
          </p:nvSpPr>
          <p:spPr>
            <a:xfrm>
              <a:off x="6880" y="193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612" name="矩形 611"/>
            <p:cNvSpPr/>
            <p:nvPr/>
          </p:nvSpPr>
          <p:spPr>
            <a:xfrm>
              <a:off x="6880" y="274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613" name="矩形 612"/>
            <p:cNvSpPr/>
            <p:nvPr/>
          </p:nvSpPr>
          <p:spPr>
            <a:xfrm>
              <a:off x="6880" y="3565"/>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9</a:t>
              </a:r>
              <a:endParaRPr lang="en-US" altLang="zh-CN"/>
            </a:p>
          </p:txBody>
        </p:sp>
        <p:sp>
          <p:nvSpPr>
            <p:cNvPr id="614" name="矩形 613"/>
            <p:cNvSpPr/>
            <p:nvPr/>
          </p:nvSpPr>
          <p:spPr>
            <a:xfrm>
              <a:off x="6880" y="4376"/>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13</a:t>
              </a:r>
              <a:endParaRPr lang="en-US" altLang="zh-CN"/>
            </a:p>
          </p:txBody>
        </p:sp>
        <p:sp>
          <p:nvSpPr>
            <p:cNvPr id="615" name="矩形 614"/>
            <p:cNvSpPr/>
            <p:nvPr/>
          </p:nvSpPr>
          <p:spPr>
            <a:xfrm>
              <a:off x="76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616" name="矩形 615"/>
            <p:cNvSpPr/>
            <p:nvPr/>
          </p:nvSpPr>
          <p:spPr>
            <a:xfrm>
              <a:off x="76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6</a:t>
              </a:r>
              <a:endParaRPr lang="en-US" altLang="zh-CN"/>
            </a:p>
          </p:txBody>
        </p:sp>
        <p:sp>
          <p:nvSpPr>
            <p:cNvPr id="617" name="矩形 616"/>
            <p:cNvSpPr/>
            <p:nvPr/>
          </p:nvSpPr>
          <p:spPr>
            <a:xfrm>
              <a:off x="76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10</a:t>
              </a:r>
              <a:endParaRPr lang="en-US" altLang="zh-CN"/>
            </a:p>
          </p:txBody>
        </p:sp>
        <p:sp>
          <p:nvSpPr>
            <p:cNvPr id="618" name="矩形 617"/>
            <p:cNvSpPr/>
            <p:nvPr/>
          </p:nvSpPr>
          <p:spPr>
            <a:xfrm>
              <a:off x="7680" y="438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14</a:t>
              </a:r>
              <a:endParaRPr lang="en-US" altLang="zh-CN"/>
            </a:p>
          </p:txBody>
        </p:sp>
        <p:sp>
          <p:nvSpPr>
            <p:cNvPr id="619" name="矩形 618"/>
            <p:cNvSpPr/>
            <p:nvPr/>
          </p:nvSpPr>
          <p:spPr>
            <a:xfrm>
              <a:off x="8480" y="192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620" name="矩形 619"/>
            <p:cNvSpPr/>
            <p:nvPr/>
          </p:nvSpPr>
          <p:spPr>
            <a:xfrm>
              <a:off x="8480" y="2754"/>
              <a:ext cx="800" cy="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7</a:t>
              </a:r>
              <a:endParaRPr lang="en-US" altLang="zh-CN"/>
            </a:p>
          </p:txBody>
        </p:sp>
        <p:sp>
          <p:nvSpPr>
            <p:cNvPr id="621" name="矩形 620"/>
            <p:cNvSpPr/>
            <p:nvPr/>
          </p:nvSpPr>
          <p:spPr>
            <a:xfrm>
              <a:off x="8480" y="3557"/>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11</a:t>
              </a:r>
              <a:endParaRPr lang="en-US" altLang="zh-CN"/>
            </a:p>
          </p:txBody>
        </p:sp>
        <p:sp>
          <p:nvSpPr>
            <p:cNvPr id="622" name="矩形 621"/>
            <p:cNvSpPr/>
            <p:nvPr/>
          </p:nvSpPr>
          <p:spPr>
            <a:xfrm>
              <a:off x="8480" y="4374"/>
              <a:ext cx="800" cy="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15</a:t>
              </a:r>
              <a:endParaRPr lang="en-US" altLang="zh-CN"/>
            </a:p>
          </p:txBody>
        </p:sp>
        <p:sp>
          <p:nvSpPr>
            <p:cNvPr id="623" name="矩形 622"/>
            <p:cNvSpPr/>
            <p:nvPr/>
          </p:nvSpPr>
          <p:spPr>
            <a:xfrm>
              <a:off x="9280" y="193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624" name="矩形 623"/>
            <p:cNvSpPr/>
            <p:nvPr/>
          </p:nvSpPr>
          <p:spPr>
            <a:xfrm>
              <a:off x="9280" y="275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8</a:t>
              </a:r>
              <a:endParaRPr lang="en-US" altLang="zh-CN"/>
            </a:p>
          </p:txBody>
        </p:sp>
        <p:sp>
          <p:nvSpPr>
            <p:cNvPr id="625" name="矩形 624"/>
            <p:cNvSpPr/>
            <p:nvPr/>
          </p:nvSpPr>
          <p:spPr>
            <a:xfrm>
              <a:off x="9280" y="3569"/>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12</a:t>
              </a:r>
              <a:endParaRPr lang="en-US" altLang="zh-CN"/>
            </a:p>
          </p:txBody>
        </p:sp>
        <p:sp>
          <p:nvSpPr>
            <p:cNvPr id="626" name="矩形 625"/>
            <p:cNvSpPr/>
            <p:nvPr/>
          </p:nvSpPr>
          <p:spPr>
            <a:xfrm>
              <a:off x="9280" y="4380"/>
              <a:ext cx="800" cy="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16</a:t>
              </a:r>
              <a:endParaRPr lang="en-US" altLang="zh-CN"/>
            </a:p>
          </p:txBody>
        </p:sp>
      </p:grpSp>
      <p:cxnSp>
        <p:nvCxnSpPr>
          <p:cNvPr id="627" name="直接连接符 626"/>
          <p:cNvCxnSpPr/>
          <p:nvPr/>
        </p:nvCxnSpPr>
        <p:spPr>
          <a:xfrm>
            <a:off x="5059680" y="2717165"/>
            <a:ext cx="1102360" cy="2511425"/>
          </a:xfrm>
          <a:prstGeom prst="line">
            <a:avLst/>
          </a:prstGeom>
        </p:spPr>
        <p:style>
          <a:lnRef idx="1">
            <a:schemeClr val="accent4"/>
          </a:lnRef>
          <a:fillRef idx="0">
            <a:schemeClr val="accent4"/>
          </a:fillRef>
          <a:effectRef idx="0">
            <a:schemeClr val="accent4"/>
          </a:effectRef>
          <a:fontRef idx="minor">
            <a:schemeClr val="tx1"/>
          </a:fontRef>
        </p:style>
      </p:cxnSp>
      <p:cxnSp>
        <p:nvCxnSpPr>
          <p:cNvPr id="628" name="直接连接符 627"/>
          <p:cNvCxnSpPr/>
          <p:nvPr/>
        </p:nvCxnSpPr>
        <p:spPr>
          <a:xfrm>
            <a:off x="5273675" y="2590800"/>
            <a:ext cx="1102360" cy="2511425"/>
          </a:xfrm>
          <a:prstGeom prst="line">
            <a:avLst/>
          </a:prstGeom>
        </p:spPr>
        <p:style>
          <a:lnRef idx="1">
            <a:schemeClr val="accent4"/>
          </a:lnRef>
          <a:fillRef idx="0">
            <a:schemeClr val="accent4"/>
          </a:fillRef>
          <a:effectRef idx="0">
            <a:schemeClr val="accent4"/>
          </a:effectRef>
          <a:fontRef idx="minor">
            <a:schemeClr val="tx1"/>
          </a:fontRef>
        </p:style>
      </p:cxnSp>
      <p:cxnSp>
        <p:nvCxnSpPr>
          <p:cNvPr id="629" name="直接连接符 628"/>
          <p:cNvCxnSpPr/>
          <p:nvPr/>
        </p:nvCxnSpPr>
        <p:spPr>
          <a:xfrm>
            <a:off x="5495925" y="2498725"/>
            <a:ext cx="1102360" cy="2511425"/>
          </a:xfrm>
          <a:prstGeom prst="line">
            <a:avLst/>
          </a:prstGeom>
        </p:spPr>
        <p:style>
          <a:lnRef idx="1">
            <a:schemeClr val="accent4"/>
          </a:lnRef>
          <a:fillRef idx="0">
            <a:schemeClr val="accent4"/>
          </a:fillRef>
          <a:effectRef idx="0">
            <a:schemeClr val="accent4"/>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改进</a:t>
            </a:r>
            <a:endParaRPr kumimoji="0" 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29</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文本框 37"/>
          <p:cNvSpPr txBox="1"/>
          <p:nvPr/>
        </p:nvSpPr>
        <p:spPr>
          <a:xfrm>
            <a:off x="660400" y="1078230"/>
            <a:ext cx="6803390" cy="1198880"/>
          </a:xfrm>
          <a:prstGeom prst="rect">
            <a:avLst/>
          </a:prstGeom>
          <a:noFill/>
        </p:spPr>
        <p:txBody>
          <a:bodyPr wrap="none" rtlCol="0">
            <a:spAutoFit/>
          </a:bodyPr>
          <a:p>
            <a:r>
              <a:rPr lang="zh-CN" altLang="en-US"/>
              <a:t>仍然存在的问题：精度不够</a:t>
            </a:r>
            <a:endParaRPr lang="zh-CN" altLang="en-US"/>
          </a:p>
          <a:p>
            <a:r>
              <a:rPr lang="zh-CN" altLang="en-US"/>
              <a:t>改进：</a:t>
            </a:r>
            <a:endParaRPr lang="en-US" altLang="zh-CN"/>
          </a:p>
          <a:p>
            <a:r>
              <a:rPr lang="en-US" altLang="zh-CN"/>
              <a:t>1</a:t>
            </a:r>
            <a:r>
              <a:rPr lang="zh-CN" altLang="en-US"/>
              <a:t>、直接使用</a:t>
            </a:r>
            <a:r>
              <a:rPr lang="en-US" altLang="zh-CN"/>
              <a:t>3D</a:t>
            </a:r>
            <a:r>
              <a:rPr lang="zh-CN" altLang="en-US"/>
              <a:t>数据，应用</a:t>
            </a:r>
            <a:r>
              <a:rPr lang="en-US" altLang="zh-CN"/>
              <a:t>3D</a:t>
            </a:r>
            <a:r>
              <a:rPr lang="zh-CN" altLang="en-US"/>
              <a:t>配准方法。存在问题：数据量变小。</a:t>
            </a:r>
            <a:endParaRPr lang="zh-CN" altLang="en-US"/>
          </a:p>
          <a:p>
            <a:r>
              <a:rPr lang="en-US" altLang="zh-CN"/>
              <a:t>2</a:t>
            </a:r>
            <a:r>
              <a:rPr lang="zh-CN" altLang="en-US"/>
              <a:t>、改进</a:t>
            </a:r>
            <a:r>
              <a:rPr lang="zh-CN"/>
              <a:t>配准</a:t>
            </a:r>
            <a:r>
              <a:rPr lang="zh-CN" altLang="en-US"/>
              <a:t>方法</a:t>
            </a:r>
            <a:endParaRPr lang="en-US" altLang="zh-CN"/>
          </a:p>
        </p:txBody>
      </p:sp>
      <p:sp>
        <p:nvSpPr>
          <p:cNvPr id="39" name="矩形 38"/>
          <p:cNvSpPr/>
          <p:nvPr/>
        </p:nvSpPr>
        <p:spPr>
          <a:xfrm>
            <a:off x="2602230" y="3510915"/>
            <a:ext cx="960755" cy="941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NN</a:t>
            </a:r>
            <a:endParaRPr lang="en-US" altLang="zh-CN"/>
          </a:p>
        </p:txBody>
      </p:sp>
      <p:sp>
        <p:nvSpPr>
          <p:cNvPr id="40" name="文本框 39"/>
          <p:cNvSpPr txBox="1"/>
          <p:nvPr/>
        </p:nvSpPr>
        <p:spPr>
          <a:xfrm>
            <a:off x="1333500" y="3459480"/>
            <a:ext cx="596265" cy="368300"/>
          </a:xfrm>
          <a:prstGeom prst="rect">
            <a:avLst/>
          </a:prstGeom>
          <a:noFill/>
        </p:spPr>
        <p:txBody>
          <a:bodyPr wrap="none" rtlCol="0">
            <a:spAutoFit/>
          </a:bodyPr>
          <a:p>
            <a:r>
              <a:rPr lang="en-US" altLang="zh-CN"/>
              <a:t>x,y,z</a:t>
            </a:r>
            <a:endParaRPr lang="en-US" altLang="zh-CN"/>
          </a:p>
        </p:txBody>
      </p:sp>
      <p:sp>
        <p:nvSpPr>
          <p:cNvPr id="41" name="文本框 40"/>
          <p:cNvSpPr txBox="1"/>
          <p:nvPr/>
        </p:nvSpPr>
        <p:spPr>
          <a:xfrm>
            <a:off x="866775" y="4083685"/>
            <a:ext cx="1062990" cy="368300"/>
          </a:xfrm>
          <a:prstGeom prst="rect">
            <a:avLst/>
          </a:prstGeom>
          <a:noFill/>
        </p:spPr>
        <p:txBody>
          <a:bodyPr wrap="none" rtlCol="0">
            <a:spAutoFit/>
          </a:bodyPr>
          <a:p>
            <a:r>
              <a:rPr lang="en-US" altLang="zh-CN"/>
              <a:t>mr_value</a:t>
            </a:r>
            <a:endParaRPr lang="en-US" altLang="zh-CN"/>
          </a:p>
        </p:txBody>
      </p:sp>
      <p:cxnSp>
        <p:nvCxnSpPr>
          <p:cNvPr id="42" name="直接箭头连接符 41"/>
          <p:cNvCxnSpPr>
            <a:stCxn id="40" idx="3"/>
            <a:endCxn id="39" idx="1"/>
          </p:cNvCxnSpPr>
          <p:nvPr/>
        </p:nvCxnSpPr>
        <p:spPr>
          <a:xfrm>
            <a:off x="1929765" y="3643630"/>
            <a:ext cx="672465" cy="33782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3" name="直接箭头连接符 42"/>
          <p:cNvCxnSpPr>
            <a:stCxn id="41" idx="3"/>
            <a:endCxn id="39" idx="1"/>
          </p:cNvCxnSpPr>
          <p:nvPr/>
        </p:nvCxnSpPr>
        <p:spPr>
          <a:xfrm flipV="1">
            <a:off x="1929765" y="3981450"/>
            <a:ext cx="672465" cy="2863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9" idx="3"/>
          </p:cNvCxnSpPr>
          <p:nvPr/>
        </p:nvCxnSpPr>
        <p:spPr>
          <a:xfrm>
            <a:off x="3562985" y="3981450"/>
            <a:ext cx="482600" cy="571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45" name="文本框 44"/>
          <p:cNvSpPr txBox="1"/>
          <p:nvPr/>
        </p:nvSpPr>
        <p:spPr>
          <a:xfrm>
            <a:off x="4045585" y="3797300"/>
            <a:ext cx="969010" cy="368300"/>
          </a:xfrm>
          <a:prstGeom prst="rect">
            <a:avLst/>
          </a:prstGeom>
          <a:noFill/>
        </p:spPr>
        <p:txBody>
          <a:bodyPr wrap="none" rtlCol="0">
            <a:spAutoFit/>
          </a:bodyPr>
          <a:p>
            <a:r>
              <a:rPr lang="en-US" altLang="zh-CN"/>
              <a:t>ct_value</a:t>
            </a:r>
            <a:endParaRPr lang="en-US" altLang="zh-CN"/>
          </a:p>
        </p:txBody>
      </p:sp>
      <p:sp>
        <p:nvSpPr>
          <p:cNvPr id="46" name="矩形 45"/>
          <p:cNvSpPr/>
          <p:nvPr/>
        </p:nvSpPr>
        <p:spPr>
          <a:xfrm>
            <a:off x="5497195" y="3783330"/>
            <a:ext cx="1664970" cy="38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noise trans</a:t>
            </a:r>
            <a:endParaRPr lang="en-US" altLang="zh-CN"/>
          </a:p>
        </p:txBody>
      </p:sp>
      <p:cxnSp>
        <p:nvCxnSpPr>
          <p:cNvPr id="47" name="直接箭头连接符 46"/>
          <p:cNvCxnSpPr>
            <a:stCxn id="45" idx="3"/>
            <a:endCxn id="46" idx="1"/>
          </p:cNvCxnSpPr>
          <p:nvPr/>
        </p:nvCxnSpPr>
        <p:spPr>
          <a:xfrm flipV="1">
            <a:off x="5014595" y="3974465"/>
            <a:ext cx="482600" cy="698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46" idx="3"/>
          </p:cNvCxnSpPr>
          <p:nvPr/>
        </p:nvCxnSpPr>
        <p:spPr>
          <a:xfrm>
            <a:off x="7162165" y="3974465"/>
            <a:ext cx="47879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644765" y="3783330"/>
            <a:ext cx="969010" cy="368300"/>
          </a:xfrm>
          <a:prstGeom prst="rect">
            <a:avLst/>
          </a:prstGeom>
          <a:noFill/>
        </p:spPr>
        <p:txBody>
          <a:bodyPr wrap="none" rtlCol="0">
            <a:spAutoFit/>
          </a:bodyPr>
          <a:p>
            <a:r>
              <a:rPr lang="en-US" altLang="zh-CN"/>
              <a:t>ct_value</a:t>
            </a:r>
            <a:endParaRPr lang="en-US" altLang="zh-CN"/>
          </a:p>
        </p:txBody>
      </p:sp>
      <p:sp>
        <p:nvSpPr>
          <p:cNvPr id="50" name="文本框 49"/>
          <p:cNvSpPr txBox="1"/>
          <p:nvPr/>
        </p:nvSpPr>
        <p:spPr>
          <a:xfrm>
            <a:off x="7909560" y="3643630"/>
            <a:ext cx="335280" cy="368300"/>
          </a:xfrm>
          <a:prstGeom prst="rect">
            <a:avLst/>
          </a:prstGeom>
          <a:noFill/>
        </p:spPr>
        <p:txBody>
          <a:bodyPr wrap="none" rtlCol="0">
            <a:spAutoFit/>
          </a:bodyPr>
          <a:p>
            <a:r>
              <a:rPr lang="en-US" altLang="zh-CN"/>
              <a:t>~</a:t>
            </a:r>
            <a:endParaRPr lang="en-US" altLang="zh-CN"/>
          </a:p>
        </p:txBody>
      </p:sp>
      <p:sp>
        <p:nvSpPr>
          <p:cNvPr id="53" name="文本框 52"/>
          <p:cNvSpPr txBox="1"/>
          <p:nvPr/>
        </p:nvSpPr>
        <p:spPr>
          <a:xfrm>
            <a:off x="660400" y="2945130"/>
            <a:ext cx="3405505" cy="368300"/>
          </a:xfrm>
          <a:prstGeom prst="rect">
            <a:avLst/>
          </a:prstGeom>
          <a:noFill/>
        </p:spPr>
        <p:txBody>
          <a:bodyPr wrap="square" rtlCol="0">
            <a:spAutoFit/>
          </a:bodyPr>
          <a:p>
            <a:r>
              <a:rPr lang="zh-CN" altLang="en-US"/>
              <a:t>不成熟的想法：</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8752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5644784" y="2176025"/>
            <a:ext cx="4429760" cy="922020"/>
          </a:xfrm>
          <a:prstGeom prst="rect">
            <a:avLst/>
          </a:prstGeom>
          <a:noFill/>
        </p:spPr>
        <p:txBody>
          <a:bodyPr wrap="non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谢 谢 聆</a:t>
            </a:r>
            <a:r>
              <a:rPr lang="en-US" altLang="zh-CN" sz="5400" b="1" dirty="0">
                <a:solidFill>
                  <a:prstClr val="white"/>
                </a:solidFill>
                <a:latin typeface="微软雅黑" panose="020B0503020204020204" pitchFamily="34" charset="-122"/>
                <a:ea typeface="微软雅黑" panose="020B0503020204020204" pitchFamily="34" charset="-122"/>
              </a:rPr>
              <a:t> </a:t>
            </a:r>
            <a:r>
              <a:rPr lang="zh-CN" altLang="en-US" sz="5400" b="1" dirty="0">
                <a:solidFill>
                  <a:prstClr val="white"/>
                </a:solidFill>
                <a:latin typeface="微软雅黑" panose="020B0503020204020204" pitchFamily="34" charset="-122"/>
                <a:ea typeface="微软雅黑" panose="020B0503020204020204" pitchFamily="34" charset="-122"/>
              </a:rPr>
              <a:t>听</a:t>
            </a:r>
            <a:r>
              <a:rPr lang="en-US" altLang="zh-CN" sz="5400" b="1" dirty="0">
                <a:solidFill>
                  <a:prstClr val="white"/>
                </a:solidFill>
                <a:latin typeface="微软雅黑" panose="020B0503020204020204" pitchFamily="34" charset="-122"/>
                <a:ea typeface="微软雅黑" panose="020B0503020204020204" pitchFamily="34" charset="-122"/>
              </a:rPr>
              <a:t> </a:t>
            </a:r>
            <a:r>
              <a:rPr lang="zh-CN" altLang="en-US" sz="5400" b="1" dirty="0">
                <a:solidFill>
                  <a:prstClr val="white"/>
                </a:solidFill>
                <a:latin typeface="微软雅黑" panose="020B0503020204020204" pitchFamily="34" charset="-122"/>
                <a:ea typeface="微软雅黑" panose="020B0503020204020204" pitchFamily="34" charset="-122"/>
              </a:rPr>
              <a:t>！</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1524353" y="14824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6181" y="1342782"/>
            <a:ext cx="3140616" cy="290358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1876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THANKS FOR ALL</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医学图像转换</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633" name="图片 632"/>
          <p:cNvPicPr>
            <a:picLocks noChangeAspect="1"/>
          </p:cNvPicPr>
          <p:nvPr/>
        </p:nvPicPr>
        <p:blipFill>
          <a:blip r:embed="rId2"/>
          <a:stretch>
            <a:fillRect/>
          </a:stretch>
        </p:blipFill>
        <p:spPr>
          <a:xfrm>
            <a:off x="3023870" y="1014730"/>
            <a:ext cx="6144895" cy="4336415"/>
          </a:xfrm>
          <a:prstGeom prst="rect">
            <a:avLst/>
          </a:prstGeom>
        </p:spPr>
      </p:pic>
      <p:sp>
        <p:nvSpPr>
          <p:cNvPr id="2" name="文本框 1"/>
          <p:cNvSpPr txBox="1"/>
          <p:nvPr/>
        </p:nvSpPr>
        <p:spPr>
          <a:xfrm>
            <a:off x="594360" y="6087745"/>
            <a:ext cx="11220450" cy="368300"/>
          </a:xfrm>
          <a:prstGeom prst="rect">
            <a:avLst/>
          </a:prstGeom>
          <a:noFill/>
        </p:spPr>
        <p:txBody>
          <a:bodyPr wrap="square" rtlCol="0" anchor="t">
            <a:spAutoFit/>
          </a:bodyPr>
          <a:p>
            <a:r>
              <a:rPr lang="zh-CN" altLang="en-US"/>
              <a:t>[1] Xuan K ,  Xiang L ,  Huang X , et al. Multi-Modal MRI Reconstruction with Spatial Alignment Network[J].  2021.</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Title</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A</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uthor</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2"/>
          <a:stretch>
            <a:fillRect/>
          </a:stretch>
        </p:blipFill>
        <p:spPr>
          <a:xfrm>
            <a:off x="255905" y="1230630"/>
            <a:ext cx="6614795" cy="3888105"/>
          </a:xfrm>
          <a:prstGeom prst="rect">
            <a:avLst/>
          </a:prstGeom>
        </p:spPr>
      </p:pic>
      <p:sp>
        <p:nvSpPr>
          <p:cNvPr id="5" name="文本框 4"/>
          <p:cNvSpPr txBox="1"/>
          <p:nvPr/>
        </p:nvSpPr>
        <p:spPr>
          <a:xfrm>
            <a:off x="6870700" y="1328420"/>
            <a:ext cx="5135880" cy="2861310"/>
          </a:xfrm>
          <a:prstGeom prst="rect">
            <a:avLst/>
          </a:prstGeom>
          <a:noFill/>
        </p:spPr>
        <p:txBody>
          <a:bodyPr wrap="square" rtlCol="0">
            <a:spAutoFit/>
          </a:bodyPr>
          <a:p>
            <a:pPr algn="l"/>
            <a:r>
              <a:rPr lang="en-US" altLang="zh-CN" b="1"/>
              <a:t>Manteia</a:t>
            </a:r>
            <a:r>
              <a:rPr lang="zh-CN" altLang="en-US" b="1"/>
              <a:t>公司</a:t>
            </a:r>
            <a:r>
              <a:rPr lang="zh-CN" altLang="en-US"/>
              <a:t>：自适应放射治疗的智能解决方案</a:t>
            </a:r>
            <a:endParaRPr lang="zh-CN" altLang="en-US"/>
          </a:p>
          <a:p>
            <a:pPr algn="l"/>
            <a:r>
              <a:rPr lang="zh-CN" altLang="en-US" b="1"/>
              <a:t>孔令轲</a:t>
            </a:r>
            <a:r>
              <a:rPr lang="zh-CN" altLang="en-US"/>
              <a:t>：华侨大学硕士毕业，应该是</a:t>
            </a:r>
            <a:r>
              <a:rPr lang="zh-CN" altLang="en-US">
                <a:sym typeface="+mn-ea"/>
              </a:rPr>
              <a:t>Manteia员工。</a:t>
            </a:r>
            <a:endParaRPr lang="zh-CN" altLang="en-US">
              <a:sym typeface="+mn-ea"/>
            </a:endParaRPr>
          </a:p>
          <a:p>
            <a:pPr algn="l"/>
            <a:r>
              <a:rPr lang="en-US" altLang="zh-CN" b="1">
                <a:sym typeface="+mn-ea"/>
              </a:rPr>
              <a:t>Lian Chenyu</a:t>
            </a:r>
            <a:r>
              <a:rPr lang="zh-CN" altLang="en-US">
                <a:sym typeface="+mn-ea"/>
              </a:rPr>
              <a:t>：厦门大学，详细资料查不到。</a:t>
            </a:r>
            <a:endParaRPr lang="zh-CN" altLang="en-US"/>
          </a:p>
          <a:p>
            <a:pPr algn="l"/>
            <a:r>
              <a:rPr lang="zh-CN" altLang="en-US" b="1"/>
              <a:t>周琦超</a:t>
            </a:r>
            <a:r>
              <a:rPr lang="zh-CN" altLang="en-US"/>
              <a:t>：</a:t>
            </a:r>
            <a:r>
              <a:rPr lang="zh-CN" altLang="en-US"/>
              <a:t>Manteia创始人。美国威斯康星医学院和中山大学联合培养的放射肿瘤学博士，师从自适应放疗方法论先驱人物Allen Li教授7年，医疗行业连续创业者。</a:t>
            </a:r>
            <a:endParaRPr lang="zh-CN" altLang="en-US"/>
          </a:p>
          <a:p>
            <a:pPr algn="l"/>
            <a:r>
              <a:rPr lang="zh-CN" altLang="en-US" b="1"/>
              <a:t>李一童</a:t>
            </a:r>
            <a:r>
              <a:rPr lang="zh-CN" altLang="en-US">
                <a:sym typeface="+mn-ea"/>
              </a:rPr>
              <a:t>Allen Li</a:t>
            </a:r>
            <a:r>
              <a:rPr lang="zh-CN" altLang="en-US"/>
              <a:t>：</a:t>
            </a:r>
            <a:r>
              <a:rPr lang="zh-CN" altLang="en-US" b="1">
                <a:sym typeface="+mn-ea"/>
              </a:rPr>
              <a:t>Manteia</a:t>
            </a:r>
            <a:r>
              <a:rPr lang="en-US" altLang="zh-CN" b="1">
                <a:sym typeface="+mn-ea"/>
              </a:rPr>
              <a:t> CEO</a:t>
            </a:r>
            <a:r>
              <a:rPr lang="zh-CN" altLang="en-US">
                <a:sym typeface="+mn-ea"/>
              </a:rPr>
              <a:t>，</a:t>
            </a:r>
            <a:r>
              <a:rPr lang="zh-CN" altLang="en-US"/>
              <a:t>美国威斯康星医学院博导/终身教授、中美放射治疗协会现任主席，是全球首个提出自适应放疗理论实现路径的学者</a:t>
            </a:r>
            <a:endParaRPr lang="zh-CN" altLang="en-US"/>
          </a:p>
        </p:txBody>
      </p:sp>
      <p:sp>
        <p:nvSpPr>
          <p:cNvPr id="6" name="文本框 5"/>
          <p:cNvSpPr txBox="1"/>
          <p:nvPr/>
        </p:nvSpPr>
        <p:spPr>
          <a:xfrm>
            <a:off x="594360" y="6201410"/>
            <a:ext cx="11238865" cy="368300"/>
          </a:xfrm>
          <a:prstGeom prst="rect">
            <a:avLst/>
          </a:prstGeom>
          <a:noFill/>
        </p:spPr>
        <p:txBody>
          <a:bodyPr wrap="square" rtlCol="0" anchor="t">
            <a:spAutoFit/>
          </a:bodyPr>
          <a:p>
            <a:r>
              <a:rPr lang="zh-CN" altLang="en-US"/>
              <a:t>[1] Kong L ,  Lian C ,  Huang D , et al. Breaking the Dilemma of Medical Image-to-image Translation[J].  2021.</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Abstract</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8" name="图片 7"/>
          <p:cNvPicPr>
            <a:picLocks noChangeAspect="1"/>
          </p:cNvPicPr>
          <p:nvPr/>
        </p:nvPicPr>
        <p:blipFill>
          <a:blip r:embed="rId2"/>
          <a:stretch>
            <a:fillRect/>
          </a:stretch>
        </p:blipFill>
        <p:spPr>
          <a:xfrm>
            <a:off x="379730" y="842010"/>
            <a:ext cx="6522085" cy="5513705"/>
          </a:xfrm>
          <a:prstGeom prst="rect">
            <a:avLst/>
          </a:prstGeom>
        </p:spPr>
      </p:pic>
      <p:sp>
        <p:nvSpPr>
          <p:cNvPr id="9" name="文本框 8"/>
          <p:cNvSpPr txBox="1"/>
          <p:nvPr/>
        </p:nvSpPr>
        <p:spPr>
          <a:xfrm>
            <a:off x="7178040" y="1656715"/>
            <a:ext cx="4340860" cy="922020"/>
          </a:xfrm>
          <a:prstGeom prst="rect">
            <a:avLst/>
          </a:prstGeom>
          <a:noFill/>
        </p:spPr>
        <p:txBody>
          <a:bodyPr wrap="square" rtlCol="0">
            <a:spAutoFit/>
          </a:bodyPr>
          <a:p>
            <a:r>
              <a:rPr lang="zh-CN" altLang="en-US"/>
              <a:t>监督的</a:t>
            </a:r>
            <a:r>
              <a:rPr lang="en-US" altLang="zh-CN"/>
              <a:t>Pix2Pix</a:t>
            </a:r>
            <a:r>
              <a:rPr lang="zh-CN" altLang="en-US"/>
              <a:t>方法和无监督的</a:t>
            </a:r>
            <a:r>
              <a:rPr lang="en-US" altLang="zh-CN"/>
              <a:t>Cycle-consistency</a:t>
            </a:r>
            <a:r>
              <a:rPr lang="zh-CN" altLang="en-US"/>
              <a:t>系列方法在医学领域图图翻译效果不好。</a:t>
            </a:r>
            <a:endParaRPr lang="zh-CN" altLang="en-US"/>
          </a:p>
        </p:txBody>
      </p:sp>
      <p:sp>
        <p:nvSpPr>
          <p:cNvPr id="10" name="文本框 9"/>
          <p:cNvSpPr txBox="1"/>
          <p:nvPr/>
        </p:nvSpPr>
        <p:spPr>
          <a:xfrm>
            <a:off x="7461885" y="3023235"/>
            <a:ext cx="4001770" cy="645160"/>
          </a:xfrm>
          <a:prstGeom prst="rect">
            <a:avLst/>
          </a:prstGeom>
          <a:noFill/>
        </p:spPr>
        <p:txBody>
          <a:bodyPr wrap="square" rtlCol="0">
            <a:spAutoFit/>
          </a:bodyPr>
          <a:p>
            <a:r>
              <a:rPr lang="en-US" altLang="zh-CN"/>
              <a:t>RegGAN</a:t>
            </a:r>
            <a:r>
              <a:rPr lang="zh-CN" altLang="en-US"/>
              <a:t>的具体细节，额外的配准网络自适应拟合未配对的噪声分布。</a:t>
            </a:r>
            <a:endParaRPr lang="zh-CN" altLang="en-US"/>
          </a:p>
        </p:txBody>
      </p:sp>
      <p:sp>
        <p:nvSpPr>
          <p:cNvPr id="11" name="文本框 10"/>
          <p:cNvSpPr txBox="1"/>
          <p:nvPr/>
        </p:nvSpPr>
        <p:spPr>
          <a:xfrm>
            <a:off x="7461885" y="4349115"/>
            <a:ext cx="3792220" cy="645160"/>
          </a:xfrm>
          <a:prstGeom prst="rect">
            <a:avLst/>
          </a:prstGeom>
          <a:noFill/>
        </p:spPr>
        <p:txBody>
          <a:bodyPr wrap="square" rtlCol="0">
            <a:spAutoFit/>
          </a:bodyPr>
          <a:p>
            <a:r>
              <a:rPr lang="zh-CN" altLang="en-US"/>
              <a:t>实验结果表明</a:t>
            </a:r>
            <a:r>
              <a:rPr lang="en-US" altLang="zh-CN"/>
              <a:t>RegGAN</a:t>
            </a:r>
            <a:r>
              <a:rPr lang="zh-CN" altLang="en-US"/>
              <a:t>方法比</a:t>
            </a:r>
            <a:r>
              <a:rPr lang="en-US" altLang="zh-CN"/>
              <a:t>Pix2Pix</a:t>
            </a:r>
            <a:r>
              <a:rPr lang="zh-CN" altLang="en-US"/>
              <a:t>和</a:t>
            </a:r>
            <a:r>
              <a:rPr lang="en-US" altLang="zh-CN"/>
              <a:t>Cycle-consistency</a:t>
            </a:r>
            <a:r>
              <a:rPr lang="zh-CN" altLang="en-US"/>
              <a:t>好</a:t>
            </a:r>
            <a:endParaRPr lang="zh-CN" altLang="en-US"/>
          </a:p>
        </p:txBody>
      </p:sp>
      <p:cxnSp>
        <p:nvCxnSpPr>
          <p:cNvPr id="12" name="直接连接符 11"/>
          <p:cNvCxnSpPr>
            <a:stCxn id="9" idx="1"/>
          </p:cNvCxnSpPr>
          <p:nvPr/>
        </p:nvCxnSpPr>
        <p:spPr>
          <a:xfrm flipH="1">
            <a:off x="4138295" y="2117725"/>
            <a:ext cx="3039745" cy="287655"/>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10" idx="1"/>
          </p:cNvCxnSpPr>
          <p:nvPr/>
        </p:nvCxnSpPr>
        <p:spPr>
          <a:xfrm flipH="1">
            <a:off x="3927475" y="3345815"/>
            <a:ext cx="3534410" cy="52578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a:stCxn id="11" idx="1"/>
          </p:cNvCxnSpPr>
          <p:nvPr/>
        </p:nvCxnSpPr>
        <p:spPr>
          <a:xfrm flipH="1">
            <a:off x="3927475" y="4671695"/>
            <a:ext cx="3534410" cy="273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009650" y="866775"/>
            <a:ext cx="10172700" cy="1219200"/>
          </a:xfrm>
          <a:prstGeom prst="rect">
            <a:avLst/>
          </a:prstGeom>
        </p:spPr>
      </p:pic>
      <p:pic>
        <p:nvPicPr>
          <p:cNvPr id="3" name="图片 2"/>
          <p:cNvPicPr>
            <a:picLocks noChangeAspect="1"/>
          </p:cNvPicPr>
          <p:nvPr/>
        </p:nvPicPr>
        <p:blipFill>
          <a:blip r:embed="rId3"/>
          <a:stretch>
            <a:fillRect/>
          </a:stretch>
        </p:blipFill>
        <p:spPr>
          <a:xfrm>
            <a:off x="1043305" y="2085975"/>
            <a:ext cx="10106025" cy="1133475"/>
          </a:xfrm>
          <a:prstGeom prst="rect">
            <a:avLst/>
          </a:prstGeom>
        </p:spPr>
      </p:pic>
      <p:sp>
        <p:nvSpPr>
          <p:cNvPr id="4" name="文本框 3"/>
          <p:cNvSpPr txBox="1"/>
          <p:nvPr/>
        </p:nvSpPr>
        <p:spPr>
          <a:xfrm>
            <a:off x="5012690" y="3157855"/>
            <a:ext cx="2332990" cy="645160"/>
          </a:xfrm>
          <a:prstGeom prst="rect">
            <a:avLst/>
          </a:prstGeom>
          <a:noFill/>
        </p:spPr>
        <p:txBody>
          <a:bodyPr wrap="square" rtlCol="0">
            <a:spAutoFit/>
          </a:bodyPr>
          <a:p>
            <a:pPr algn="l"/>
            <a:r>
              <a:rPr lang="zh-CN" altLang="en-US"/>
              <a:t>判</a:t>
            </a:r>
            <a:r>
              <a:rPr lang="en-US" altLang="zh-CN"/>
              <a:t>T</a:t>
            </a:r>
            <a:r>
              <a:rPr lang="zh-CN" altLang="en-US"/>
              <a:t>为</a:t>
            </a:r>
            <a:r>
              <a:rPr lang="en-US" altLang="zh-CN"/>
              <a:t>T</a:t>
            </a:r>
            <a:r>
              <a:rPr lang="zh-CN" altLang="en-US"/>
              <a:t>概率的期望</a:t>
            </a:r>
            <a:endParaRPr lang="zh-CN" altLang="en-US"/>
          </a:p>
          <a:p>
            <a:pPr algn="l"/>
            <a:r>
              <a:rPr lang="en-US" altLang="zh-CN"/>
              <a:t>D</a:t>
            </a:r>
            <a:r>
              <a:rPr lang="zh-CN" altLang="en-US"/>
              <a:t>希望</a:t>
            </a:r>
            <a:r>
              <a:rPr lang="en-US" altLang="zh-CN">
                <a:sym typeface="+mn-ea"/>
              </a:rPr>
              <a:t>↑</a:t>
            </a:r>
            <a:endParaRPr lang="en-US" altLang="zh-CN"/>
          </a:p>
        </p:txBody>
      </p:sp>
      <p:sp>
        <p:nvSpPr>
          <p:cNvPr id="6" name="文本框 5"/>
          <p:cNvSpPr txBox="1"/>
          <p:nvPr/>
        </p:nvSpPr>
        <p:spPr>
          <a:xfrm>
            <a:off x="7459345" y="3157855"/>
            <a:ext cx="2001520" cy="922020"/>
          </a:xfrm>
          <a:prstGeom prst="rect">
            <a:avLst/>
          </a:prstGeom>
          <a:noFill/>
        </p:spPr>
        <p:txBody>
          <a:bodyPr wrap="none" rtlCol="0">
            <a:spAutoFit/>
          </a:bodyPr>
          <a:p>
            <a:pPr algn="l"/>
            <a:r>
              <a:rPr lang="zh-CN" altLang="en-US"/>
              <a:t>判</a:t>
            </a:r>
            <a:r>
              <a:rPr lang="en-US" altLang="zh-CN"/>
              <a:t>F</a:t>
            </a:r>
            <a:r>
              <a:rPr lang="zh-CN" altLang="en-US"/>
              <a:t>为</a:t>
            </a:r>
            <a:r>
              <a:rPr lang="en-US" altLang="zh-CN"/>
              <a:t>F</a:t>
            </a:r>
            <a:r>
              <a:rPr lang="zh-CN" altLang="en-US"/>
              <a:t>概率的期望</a:t>
            </a:r>
            <a:endParaRPr lang="zh-CN" altLang="en-US"/>
          </a:p>
          <a:p>
            <a:pPr algn="l"/>
            <a:r>
              <a:rPr lang="en-US" altLang="zh-CN"/>
              <a:t>D</a:t>
            </a:r>
            <a:r>
              <a:rPr lang="zh-CN" altLang="en-US"/>
              <a:t>希望</a:t>
            </a:r>
            <a:r>
              <a:rPr lang="en-US" altLang="zh-CN">
                <a:sym typeface="+mn-ea"/>
              </a:rPr>
              <a:t>↑</a:t>
            </a:r>
            <a:endParaRPr lang="en-US" altLang="zh-CN">
              <a:sym typeface="+mn-ea"/>
            </a:endParaRPr>
          </a:p>
          <a:p>
            <a:pPr algn="l"/>
            <a:r>
              <a:rPr lang="en-US" altLang="zh-CN"/>
              <a:t>G</a:t>
            </a:r>
            <a:r>
              <a:rPr lang="zh-CN" altLang="en-US"/>
              <a:t>希望</a:t>
            </a:r>
            <a:r>
              <a:rPr lang="en-US" altLang="zh-CN"/>
              <a:t>↓</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rPr>
              <a:t>Introduction</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7</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043305" y="893445"/>
            <a:ext cx="10106025" cy="16287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pix2pix</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sym typeface="+mn-ea"/>
            </a:endParaRPr>
          </a:p>
        </p:txBody>
      </p:sp>
      <p:grpSp>
        <p:nvGrpSpPr>
          <p:cNvPr id="54" name="组合 53"/>
          <p:cNvGrpSpPr/>
          <p:nvPr/>
        </p:nvGrpSpPr>
        <p:grpSpPr>
          <a:xfrm>
            <a:off x="169470" y="21179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8</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579755" y="2435860"/>
            <a:ext cx="718185" cy="368300"/>
          </a:xfrm>
          <a:prstGeom prst="rect">
            <a:avLst/>
          </a:prstGeom>
          <a:noFill/>
        </p:spPr>
        <p:txBody>
          <a:bodyPr wrap="square" rtlCol="0" anchor="t">
            <a:spAutoFit/>
          </a:bodyPr>
          <a:p>
            <a:r>
              <a:rPr lang="en-US" altLang="zh-CN">
                <a:sym typeface="+mn-ea"/>
              </a:rPr>
              <a:t>N(0,I)</a:t>
            </a:r>
            <a:endParaRPr lang="zh-CN" altLang="en-US"/>
          </a:p>
        </p:txBody>
      </p:sp>
      <p:cxnSp>
        <p:nvCxnSpPr>
          <p:cNvPr id="21" name="直接箭头连接符 20"/>
          <p:cNvCxnSpPr>
            <a:stCxn id="19" idx="3"/>
            <a:endCxn id="24" idx="0"/>
          </p:cNvCxnSpPr>
          <p:nvPr/>
        </p:nvCxnSpPr>
        <p:spPr>
          <a:xfrm flipV="1">
            <a:off x="1297940" y="2617470"/>
            <a:ext cx="584835" cy="25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梯形 23"/>
          <p:cNvSpPr/>
          <p:nvPr/>
        </p:nvSpPr>
        <p:spPr>
          <a:xfrm rot="16200000">
            <a:off x="1673860" y="2164715"/>
            <a:ext cx="1323975" cy="90614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a:t>
            </a:r>
            <a:endParaRPr lang="en-US" altLang="zh-CN"/>
          </a:p>
        </p:txBody>
      </p:sp>
      <p:cxnSp>
        <p:nvCxnSpPr>
          <p:cNvPr id="28" name="直接箭头连接符 27"/>
          <p:cNvCxnSpPr>
            <a:stCxn id="24" idx="2"/>
          </p:cNvCxnSpPr>
          <p:nvPr/>
        </p:nvCxnSpPr>
        <p:spPr>
          <a:xfrm flipV="1">
            <a:off x="2788920" y="2614295"/>
            <a:ext cx="57277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891280" y="823595"/>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7" name="文本框 6"/>
          <p:cNvSpPr txBox="1"/>
          <p:nvPr/>
        </p:nvSpPr>
        <p:spPr>
          <a:xfrm>
            <a:off x="618490" y="2077720"/>
            <a:ext cx="640080" cy="368300"/>
          </a:xfrm>
          <a:prstGeom prst="rect">
            <a:avLst/>
          </a:prstGeom>
          <a:noFill/>
        </p:spPr>
        <p:txBody>
          <a:bodyPr wrap="none" rtlCol="0">
            <a:spAutoFit/>
          </a:bodyPr>
          <a:p>
            <a:r>
              <a:rPr lang="zh-CN" altLang="en-US"/>
              <a:t>采样</a:t>
            </a:r>
            <a:endParaRPr lang="zh-CN" altLang="en-US"/>
          </a:p>
        </p:txBody>
      </p:sp>
      <p:sp>
        <p:nvSpPr>
          <p:cNvPr id="9" name="矩形 8"/>
          <p:cNvSpPr/>
          <p:nvPr/>
        </p:nvSpPr>
        <p:spPr>
          <a:xfrm>
            <a:off x="3891280" y="3871595"/>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13" name="矩形 12"/>
          <p:cNvSpPr/>
          <p:nvPr/>
        </p:nvSpPr>
        <p:spPr>
          <a:xfrm>
            <a:off x="3876675" y="1585595"/>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18" name="矩形 17"/>
          <p:cNvSpPr/>
          <p:nvPr/>
        </p:nvSpPr>
        <p:spPr>
          <a:xfrm>
            <a:off x="3891280" y="2347595"/>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20" name="矩形 19"/>
          <p:cNvSpPr/>
          <p:nvPr/>
        </p:nvSpPr>
        <p:spPr>
          <a:xfrm>
            <a:off x="3891280" y="3109595"/>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25" name="文本框 24"/>
          <p:cNvSpPr txBox="1"/>
          <p:nvPr/>
        </p:nvSpPr>
        <p:spPr>
          <a:xfrm>
            <a:off x="3484880" y="2431415"/>
            <a:ext cx="283210" cy="368300"/>
          </a:xfrm>
          <a:prstGeom prst="rect">
            <a:avLst/>
          </a:prstGeom>
          <a:noFill/>
        </p:spPr>
        <p:txBody>
          <a:bodyPr wrap="none" rtlCol="0">
            <a:spAutoFit/>
          </a:bodyPr>
          <a:p>
            <a:r>
              <a:rPr lang="en-US" altLang="zh-CN"/>
              <a:t>?</a:t>
            </a:r>
            <a:endParaRPr lang="en-US" altLang="zh-CN"/>
          </a:p>
        </p:txBody>
      </p:sp>
      <p:sp>
        <p:nvSpPr>
          <p:cNvPr id="81" name="梯形 80"/>
          <p:cNvSpPr/>
          <p:nvPr/>
        </p:nvSpPr>
        <p:spPr>
          <a:xfrm rot="16200000">
            <a:off x="6997065" y="5332730"/>
            <a:ext cx="843915" cy="54229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a:t>
            </a:r>
            <a:endParaRPr lang="en-US" altLang="zh-CN"/>
          </a:p>
        </p:txBody>
      </p:sp>
      <p:cxnSp>
        <p:nvCxnSpPr>
          <p:cNvPr id="82" name="直接箭头连接符 81"/>
          <p:cNvCxnSpPr>
            <a:stCxn id="81" idx="2"/>
            <a:endCxn id="89" idx="1"/>
          </p:cNvCxnSpPr>
          <p:nvPr/>
        </p:nvCxnSpPr>
        <p:spPr>
          <a:xfrm>
            <a:off x="7690485" y="5603875"/>
            <a:ext cx="5619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6436995" y="806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85" name="矩形 84"/>
          <p:cNvSpPr/>
          <p:nvPr/>
        </p:nvSpPr>
        <p:spPr>
          <a:xfrm>
            <a:off x="6430010" y="3854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p:sp>
        <p:nvSpPr>
          <p:cNvPr id="86" name="矩形 85"/>
          <p:cNvSpPr/>
          <p:nvPr/>
        </p:nvSpPr>
        <p:spPr>
          <a:xfrm>
            <a:off x="6436995" y="1568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sp>
        <p:nvSpPr>
          <p:cNvPr id="87" name="矩形 86"/>
          <p:cNvSpPr/>
          <p:nvPr/>
        </p:nvSpPr>
        <p:spPr>
          <a:xfrm>
            <a:off x="6436995" y="2330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88" name="矩形 87"/>
          <p:cNvSpPr/>
          <p:nvPr/>
        </p:nvSpPr>
        <p:spPr>
          <a:xfrm>
            <a:off x="6436995" y="3092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90" name="矩形 89"/>
          <p:cNvSpPr/>
          <p:nvPr/>
        </p:nvSpPr>
        <p:spPr>
          <a:xfrm>
            <a:off x="9015730" y="806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0000"/>
                </a:solidFill>
              </a:rPr>
              <a:t>1</a:t>
            </a:r>
            <a:endParaRPr lang="en-US" altLang="zh-CN">
              <a:solidFill>
                <a:srgbClr val="FF0000"/>
              </a:solidFill>
            </a:endParaRPr>
          </a:p>
        </p:txBody>
      </p:sp>
      <p:sp>
        <p:nvSpPr>
          <p:cNvPr id="91" name="矩形 90"/>
          <p:cNvSpPr/>
          <p:nvPr/>
        </p:nvSpPr>
        <p:spPr>
          <a:xfrm>
            <a:off x="9030335" y="3854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0000"/>
                </a:solidFill>
              </a:rPr>
              <a:t>5</a:t>
            </a:r>
            <a:endParaRPr lang="en-US" altLang="zh-CN">
              <a:solidFill>
                <a:srgbClr val="FF0000"/>
              </a:solidFill>
            </a:endParaRPr>
          </a:p>
        </p:txBody>
      </p:sp>
      <p:sp>
        <p:nvSpPr>
          <p:cNvPr id="92" name="矩形 91"/>
          <p:cNvSpPr/>
          <p:nvPr/>
        </p:nvSpPr>
        <p:spPr>
          <a:xfrm>
            <a:off x="9015730" y="1568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0000"/>
                </a:solidFill>
              </a:rPr>
              <a:t>2</a:t>
            </a:r>
            <a:endParaRPr lang="en-US" altLang="zh-CN">
              <a:solidFill>
                <a:srgbClr val="FF0000"/>
              </a:solidFill>
            </a:endParaRPr>
          </a:p>
        </p:txBody>
      </p:sp>
      <p:sp>
        <p:nvSpPr>
          <p:cNvPr id="93" name="矩形 92"/>
          <p:cNvSpPr/>
          <p:nvPr/>
        </p:nvSpPr>
        <p:spPr>
          <a:xfrm>
            <a:off x="9030335" y="2330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0000"/>
                </a:solidFill>
              </a:rPr>
              <a:t>3</a:t>
            </a:r>
            <a:endParaRPr lang="en-US" altLang="zh-CN">
              <a:solidFill>
                <a:srgbClr val="FF0000"/>
              </a:solidFill>
            </a:endParaRPr>
          </a:p>
        </p:txBody>
      </p:sp>
      <p:sp>
        <p:nvSpPr>
          <p:cNvPr id="94" name="矩形 93"/>
          <p:cNvSpPr/>
          <p:nvPr/>
        </p:nvSpPr>
        <p:spPr>
          <a:xfrm>
            <a:off x="9030335" y="3092450"/>
            <a:ext cx="584835"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0000"/>
                </a:solidFill>
              </a:rPr>
              <a:t>4</a:t>
            </a:r>
            <a:endParaRPr lang="en-US" altLang="zh-CN">
              <a:solidFill>
                <a:srgbClr val="FF0000"/>
              </a:solidFill>
            </a:endParaRPr>
          </a:p>
        </p:txBody>
      </p:sp>
      <p:cxnSp>
        <p:nvCxnSpPr>
          <p:cNvPr id="95" name="直接箭头连接符 94"/>
          <p:cNvCxnSpPr/>
          <p:nvPr/>
        </p:nvCxnSpPr>
        <p:spPr>
          <a:xfrm flipV="1">
            <a:off x="7277735" y="2595245"/>
            <a:ext cx="148209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83" idx="3"/>
            <a:endCxn id="81" idx="0"/>
          </p:cNvCxnSpPr>
          <p:nvPr/>
        </p:nvCxnSpPr>
        <p:spPr>
          <a:xfrm>
            <a:off x="6411595" y="5603875"/>
            <a:ext cx="7366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03" name="梯形 102"/>
          <p:cNvSpPr/>
          <p:nvPr/>
        </p:nvSpPr>
        <p:spPr>
          <a:xfrm rot="5400000">
            <a:off x="9641840" y="4822825"/>
            <a:ext cx="768350" cy="63690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a:t>
            </a:r>
            <a:endParaRPr lang="en-US" altLang="zh-CN"/>
          </a:p>
        </p:txBody>
      </p:sp>
      <p:cxnSp>
        <p:nvCxnSpPr>
          <p:cNvPr id="107" name="直接箭头连接符 106"/>
          <p:cNvCxnSpPr/>
          <p:nvPr/>
        </p:nvCxnSpPr>
        <p:spPr>
          <a:xfrm flipV="1">
            <a:off x="7277735" y="1071245"/>
            <a:ext cx="148209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flipV="1">
            <a:off x="7277735" y="1806575"/>
            <a:ext cx="148209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flipV="1">
            <a:off x="7277735" y="3357245"/>
            <a:ext cx="148209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10" name="直接箭头连接符 109"/>
          <p:cNvCxnSpPr/>
          <p:nvPr/>
        </p:nvCxnSpPr>
        <p:spPr>
          <a:xfrm flipV="1">
            <a:off x="7277735" y="4136390"/>
            <a:ext cx="1482090" cy="1016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13" name="文本框 112"/>
          <p:cNvSpPr txBox="1"/>
          <p:nvPr/>
        </p:nvSpPr>
        <p:spPr>
          <a:xfrm>
            <a:off x="6094095" y="5420360"/>
            <a:ext cx="314325" cy="368300"/>
          </a:xfrm>
          <a:prstGeom prst="rect">
            <a:avLst/>
          </a:prstGeom>
          <a:noFill/>
        </p:spPr>
        <p:txBody>
          <a:bodyPr wrap="none" rtlCol="0" anchor="t">
            <a:spAutoFit/>
          </a:bodyPr>
          <a:p>
            <a:r>
              <a:rPr lang="en-US" altLang="zh-CN">
                <a:sym typeface="+mn-ea"/>
              </a:rPr>
              <a:t>X</a:t>
            </a:r>
            <a:endParaRPr lang="zh-CN" altLang="en-US"/>
          </a:p>
        </p:txBody>
      </p:sp>
      <p:sp>
        <p:nvSpPr>
          <p:cNvPr id="115" name="文本框 114"/>
          <p:cNvSpPr txBox="1"/>
          <p:nvPr/>
        </p:nvSpPr>
        <p:spPr>
          <a:xfrm>
            <a:off x="8310245" y="5419725"/>
            <a:ext cx="307975" cy="368300"/>
          </a:xfrm>
          <a:prstGeom prst="rect">
            <a:avLst/>
          </a:prstGeom>
          <a:noFill/>
        </p:spPr>
        <p:txBody>
          <a:bodyPr wrap="none" rtlCol="0" anchor="t">
            <a:spAutoFit/>
          </a:bodyPr>
          <a:p>
            <a:r>
              <a:rPr lang="en-US" altLang="zh-CN">
                <a:sym typeface="+mn-ea"/>
              </a:rPr>
              <a:t>Y</a:t>
            </a:r>
            <a:endParaRPr lang="zh-CN" altLang="en-US"/>
          </a:p>
        </p:txBody>
      </p:sp>
      <p:cxnSp>
        <p:nvCxnSpPr>
          <p:cNvPr id="116" name="直接箭头连接符 115"/>
          <p:cNvCxnSpPr>
            <a:stCxn id="115" idx="3"/>
            <a:endCxn id="103" idx="2"/>
          </p:cNvCxnSpPr>
          <p:nvPr/>
        </p:nvCxnSpPr>
        <p:spPr>
          <a:xfrm flipV="1">
            <a:off x="8618220" y="5141595"/>
            <a:ext cx="1089660" cy="4622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17" name="直接箭头连接符 116"/>
          <p:cNvCxnSpPr>
            <a:stCxn id="113" idx="3"/>
            <a:endCxn id="103" idx="2"/>
          </p:cNvCxnSpPr>
          <p:nvPr/>
        </p:nvCxnSpPr>
        <p:spPr>
          <a:xfrm flipV="1">
            <a:off x="6408420" y="5141595"/>
            <a:ext cx="3299460" cy="46291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pic>
        <p:nvPicPr>
          <p:cNvPr id="118" name="图片 117"/>
          <p:cNvPicPr>
            <a:picLocks noChangeAspect="1"/>
          </p:cNvPicPr>
          <p:nvPr/>
        </p:nvPicPr>
        <p:blipFill>
          <a:blip r:embed="rId2"/>
          <a:stretch>
            <a:fillRect/>
          </a:stretch>
        </p:blipFill>
        <p:spPr>
          <a:xfrm>
            <a:off x="817245" y="4873625"/>
            <a:ext cx="4800600" cy="847725"/>
          </a:xfrm>
          <a:prstGeom prst="rect">
            <a:avLst/>
          </a:prstGeom>
        </p:spPr>
      </p:pic>
      <p:pic>
        <p:nvPicPr>
          <p:cNvPr id="119" name="图片 118"/>
          <p:cNvPicPr>
            <a:picLocks noChangeAspect="1"/>
          </p:cNvPicPr>
          <p:nvPr/>
        </p:nvPicPr>
        <p:blipFill>
          <a:blip r:embed="rId3"/>
          <a:stretch>
            <a:fillRect/>
          </a:stretch>
        </p:blipFill>
        <p:spPr>
          <a:xfrm>
            <a:off x="817245" y="5812155"/>
            <a:ext cx="4972050" cy="552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365c7b4f-5760-4b39-9112-affbbb19fe39}"/>
  <p:tag name="TABLE_ENDDRAG_ORIGIN_RECT" val="236*104"/>
  <p:tag name="TABLE_ENDDRAG_RECT" val="144*210*236*104"/>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4617</Words>
  <Application>WPS 演示</Application>
  <PresentationFormat>宽屏</PresentationFormat>
  <Paragraphs>952</Paragraphs>
  <Slides>31</Slides>
  <Notes>27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31</vt:i4>
      </vt:variant>
    </vt:vector>
  </HeadingPairs>
  <TitlesOfParts>
    <vt:vector size="45" baseType="lpstr">
      <vt:lpstr>Arial</vt:lpstr>
      <vt:lpstr>宋体</vt:lpstr>
      <vt:lpstr>Wingdings</vt:lpstr>
      <vt:lpstr>Calibri</vt:lpstr>
      <vt:lpstr>等线</vt:lpstr>
      <vt:lpstr>微软雅黑</vt:lpstr>
      <vt:lpstr>Arial</vt:lpstr>
      <vt:lpstr>Wingdings</vt:lpstr>
      <vt:lpstr>Arial Unicode MS</vt:lpstr>
      <vt:lpstr>等线 Light</vt:lpstr>
      <vt:lpstr>Calibri Light</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风之痕</cp:lastModifiedBy>
  <cp:revision>526</cp:revision>
  <dcterms:created xsi:type="dcterms:W3CDTF">2019-03-09T08:01:00Z</dcterms:created>
  <dcterms:modified xsi:type="dcterms:W3CDTF">2022-04-07T09:06:08Z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BA016EEA0AC04E7EBDAC2CE230CD6420</vt:lpwstr>
  </property>
</Properties>
</file>